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66" r:id="rId2"/>
    <p:sldId id="367" r:id="rId3"/>
    <p:sldId id="377" r:id="rId4"/>
    <p:sldId id="425" r:id="rId5"/>
    <p:sldId id="421" r:id="rId6"/>
    <p:sldId id="368" r:id="rId7"/>
    <p:sldId id="369" r:id="rId8"/>
    <p:sldId id="370" r:id="rId9"/>
    <p:sldId id="371" r:id="rId10"/>
    <p:sldId id="419" r:id="rId11"/>
    <p:sldId id="373" r:id="rId12"/>
    <p:sldId id="374" r:id="rId13"/>
    <p:sldId id="424" r:id="rId14"/>
    <p:sldId id="375" r:id="rId15"/>
    <p:sldId id="422" r:id="rId16"/>
    <p:sldId id="423" r:id="rId17"/>
    <p:sldId id="376" r:id="rId18"/>
    <p:sldId id="372" r:id="rId19"/>
  </p:sldIdLst>
  <p:sldSz cx="9144000" cy="5143500" type="screen16x9"/>
  <p:notesSz cx="6794500" cy="9918700"/>
  <p:custShowLst>
    <p:custShow name="GF" id="0">
      <p:sldLst>
        <p:sld r:id="rId2"/>
      </p:sldLst>
    </p:custShow>
    <p:custShow name="VTA" id="1">
      <p:sldLst>
        <p:sld r:id="rId2"/>
        <p:sld r:id="rId7"/>
      </p:sldLst>
    </p:custShow>
    <p:custShow name="VKA" id="2">
      <p:sldLst>
        <p:sld r:id="rId2"/>
        <p:sld r:id="rId7"/>
      </p:sldLst>
    </p:custShow>
    <p:custShow name="HR" id="3">
      <p:sldLst>
        <p:sld r:id="rId2"/>
        <p:sld r:id="rId7"/>
      </p:sldLst>
    </p:custShow>
    <p:custShow name="PM" id="4">
      <p:sldLst>
        <p:sld r:id="rId2"/>
      </p:sldLst>
    </p:custShow>
  </p:custShow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8A54"/>
    <a:srgbClr val="E53827"/>
    <a:srgbClr val="000000"/>
    <a:srgbClr val="3FAE2A"/>
    <a:srgbClr val="C51718"/>
    <a:srgbClr val="54626B"/>
    <a:srgbClr val="6C7880"/>
    <a:srgbClr val="5F214A"/>
    <a:srgbClr val="F9B000"/>
    <a:srgbClr val="4D7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3" autoAdjust="0"/>
    <p:restoredTop sz="84169" autoAdjust="0"/>
  </p:normalViewPr>
  <p:slideViewPr>
    <p:cSldViewPr>
      <p:cViewPr varScale="1">
        <p:scale>
          <a:sx n="170" d="100"/>
          <a:sy n="170" d="100"/>
        </p:scale>
        <p:origin x="220" y="100"/>
      </p:cViewPr>
      <p:guideLst>
        <p:guide orient="horz" pos="713"/>
        <p:guide pos="292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4308" y="84"/>
      </p:cViewPr>
      <p:guideLst>
        <p:guide orient="horz" pos="3124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9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E9687-72EA-4A72-BDAA-89BC97A0C570}" type="datetimeFigureOut">
              <a:rPr lang="de-DE" smtClean="0"/>
              <a:pPr/>
              <a:t>26.09.2022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1044"/>
            <a:ext cx="2944283" cy="4959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59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297BA-202A-4AB1-AA7A-A2202E4E9FA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952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9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ABA1E-C13E-44B8-A69A-F1FF7D559311}" type="datetimeFigureOut">
              <a:rPr lang="de-DE" smtClean="0"/>
              <a:pPr/>
              <a:t>26.09.2022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"/>
              <a:t>Edit text master formats with one click</a:t>
            </a:r>
          </a:p>
          <a:p>
            <a:pPr lvl="1"/>
            <a:r>
              <a:rPr lang="en"/>
              <a:t>second level</a:t>
            </a:r>
          </a:p>
          <a:p>
            <a:pPr lvl="2"/>
            <a:r>
              <a:rPr lang="en"/>
              <a:t>Third level</a:t>
            </a:r>
          </a:p>
          <a:p>
            <a:pPr lvl="3"/>
            <a:r>
              <a:rPr lang="en"/>
              <a:t>fourth level</a:t>
            </a:r>
          </a:p>
          <a:p>
            <a:pPr lvl="4"/>
            <a:r>
              <a:rPr lang="en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1044"/>
            <a:ext cx="2944283" cy="4959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BAAC9-8C2D-428C-9238-1976DA8F0D5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80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" dirty="0"/>
              <a:t>Security is elementary for us.</a:t>
            </a:r>
          </a:p>
          <a:p>
            <a:pPr marL="171450" indent="-171450">
              <a:buFont typeface="Arial"/>
              <a:buChar char="•"/>
            </a:pPr>
            <a:r>
              <a:rPr lang="en" dirty="0"/>
              <a:t>Always a goal in </a:t>
            </a:r>
            <a:r>
              <a:rPr lang="en" baseline="0" dirty="0"/>
              <a:t>mind</a:t>
            </a:r>
            <a:endParaRPr lang="de-DE" dirty="0"/>
          </a:p>
          <a:p>
            <a:pPr marL="171450" indent="-171450">
              <a:buFont typeface="Arial"/>
              <a:buChar char="•"/>
            </a:pPr>
            <a:r>
              <a:rPr lang="en" dirty="0"/>
              <a:t>to make the world safe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en" dirty="0"/>
              <a:t>__________________________________________________________________________</a:t>
            </a:r>
          </a:p>
          <a:p>
            <a:endParaRPr lang="de-DE" dirty="0"/>
          </a:p>
          <a:p>
            <a:r>
              <a:rPr lang="en" dirty="0"/>
              <a:t>Security is elementary for us.</a:t>
            </a:r>
          </a:p>
          <a:p>
            <a:r>
              <a:rPr lang="en" dirty="0"/>
              <a:t>Because with everything we develop </a:t>
            </a:r>
            <a:r>
              <a:rPr lang="en" baseline="0" dirty="0"/>
              <a:t>and produce, we always have one goal in mind:</a:t>
            </a:r>
          </a:p>
          <a:p>
            <a:r>
              <a:rPr lang="en" baseline="0" dirty="0"/>
              <a:t>To make the world a little safer.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BAAC9-8C2D-428C-9238-1976DA8F0D5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3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72000" y="72000"/>
            <a:ext cx="7509600" cy="1008000"/>
          </a:xfrm>
          <a:prstGeom prst="rect">
            <a:avLst/>
          </a:prstGeom>
          <a:solidFill>
            <a:srgbClr val="E53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7634496" y="72000"/>
            <a:ext cx="1440000" cy="5004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Picture 2" descr="C:\Users\peschke\Desktop\150110_GMC-I_CI Entwicklung\150224_Phase_02\--- Vorlagen\Logos\GMCI_Logo_weiß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61772"/>
            <a:ext cx="864096" cy="86242"/>
          </a:xfrm>
          <a:prstGeom prst="rect">
            <a:avLst/>
          </a:prstGeom>
          <a:noFill/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DCE551A-D9AD-4B61-B770-04D6E9ED9A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10240"/>
            <a:ext cx="799689" cy="12672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053EE6F-5213-4B7E-B9CE-A01B317646A1}"/>
              </a:ext>
            </a:extLst>
          </p:cNvPr>
          <p:cNvSpPr/>
          <p:nvPr userDrawn="1"/>
        </p:nvSpPr>
        <p:spPr>
          <a:xfrm>
            <a:off x="72000" y="1131590"/>
            <a:ext cx="7509600" cy="393991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beitsfoli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79168" y="360000"/>
            <a:ext cx="6498224" cy="215900"/>
          </a:xfrm>
          <a:ln>
            <a:noFill/>
          </a:ln>
        </p:spPr>
        <p:txBody>
          <a:bodyPr>
            <a:noAutofit/>
          </a:bodyPr>
          <a:lstStyle>
            <a:lvl1pPr>
              <a:defRPr sz="1100" cap="all" baseline="0">
                <a:solidFill>
                  <a:srgbClr val="E53827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4948014"/>
            <a:ext cx="9144000" cy="21602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 cap="all" baseline="0">
                <a:solidFill>
                  <a:schemeClr val="tx1"/>
                </a:solidFill>
              </a:defRPr>
            </a:lvl1pPr>
          </a:lstStyle>
          <a:p>
            <a:pPr algn="ctr"/>
            <a:r>
              <a:rPr lang="de-DE" dirty="0"/>
              <a:t> LICHTMESSGERÄTE | EINE NEUE GENERATION | </a:t>
            </a:r>
            <a:fld id="{02BC7F57-8CE7-4482-B0C2-33AC761B682B}" type="datetimeFigureOut">
              <a:rPr lang="de-DE" smtClean="0"/>
              <a:pPr algn="ctr"/>
              <a:t>26.09.2022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6729EEA-D868-4916-8DF7-5A51DEFF0A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51" y="210240"/>
            <a:ext cx="799689" cy="126720"/>
          </a:xfrm>
          <a:prstGeom prst="rect">
            <a:avLst/>
          </a:prstGeom>
        </p:spPr>
      </p:pic>
      <p:sp>
        <p:nvSpPr>
          <p:cNvPr id="12" name="Fußzeilenplatzhalter 9">
            <a:extLst>
              <a:ext uri="{FF2B5EF4-FFF2-40B4-BE49-F238E27FC236}">
                <a16:creationId xmlns:a16="http://schemas.microsoft.com/office/drawing/2014/main" id="{A81FA740-DCE0-4DE1-B69E-477DC7FED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2240" y="4948014"/>
            <a:ext cx="2303592" cy="164554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de-DE" cap="all" dirty="0"/>
              <a:t>© BY GOSSEN FOTO- UND Lichtmesstechnik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beitsfolie_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168" y="360000"/>
            <a:ext cx="6498224" cy="215900"/>
          </a:xfrm>
        </p:spPr>
        <p:txBody>
          <a:bodyPr>
            <a:noAutofit/>
          </a:bodyPr>
          <a:lstStyle>
            <a:lvl1pPr>
              <a:defRPr sz="1100" cap="all" baseline="0">
                <a:solidFill>
                  <a:srgbClr val="E53827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79168" y="1059582"/>
            <a:ext cx="4283984" cy="36564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4"/>
          </p:nvPr>
        </p:nvSpPr>
        <p:spPr>
          <a:xfrm>
            <a:off x="4644008" y="1059582"/>
            <a:ext cx="4283984" cy="36564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B3C766-0D99-4776-B650-CC26F2D44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51" y="210240"/>
            <a:ext cx="799689" cy="126720"/>
          </a:xfrm>
          <a:prstGeom prst="rect">
            <a:avLst/>
          </a:prstGeom>
        </p:spPr>
      </p:pic>
      <p:sp>
        <p:nvSpPr>
          <p:cNvPr id="15" name="Fußzeilenplatzhalter 9">
            <a:extLst>
              <a:ext uri="{FF2B5EF4-FFF2-40B4-BE49-F238E27FC236}">
                <a16:creationId xmlns:a16="http://schemas.microsoft.com/office/drawing/2014/main" id="{4BFCDC46-06E0-4F3E-BE0B-C17FBBA0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2240" y="4948014"/>
            <a:ext cx="2303592" cy="164554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de-DE" cap="all" dirty="0"/>
              <a:t>© BY GOSSEN FOTO- UND Lichtmesstechnik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15A0B2CE-35B1-49EC-B1EA-B42A92BA3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948014"/>
            <a:ext cx="9144000" cy="21602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 cap="all" baseline="0">
                <a:solidFill>
                  <a:schemeClr val="tx1"/>
                </a:solidFill>
              </a:defRPr>
            </a:lvl1pPr>
          </a:lstStyle>
          <a:p>
            <a:pPr algn="ctr"/>
            <a:r>
              <a:rPr lang="de-DE" dirty="0"/>
              <a:t> LICHTMESSGERÄTE | EINE NEUE GENERATION | </a:t>
            </a:r>
            <a:fld id="{02BC7F57-8CE7-4482-B0C2-33AC761B682B}" type="datetimeFigureOut">
              <a:rPr lang="de-DE" smtClean="0"/>
              <a:pPr algn="ctr"/>
              <a:t>26.09.2022</a:t>
            </a:fld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beitsfolie_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79168" y="360000"/>
            <a:ext cx="6498224" cy="215900"/>
          </a:xfrm>
        </p:spPr>
        <p:txBody>
          <a:bodyPr>
            <a:noAutofit/>
          </a:bodyPr>
          <a:lstStyle>
            <a:lvl1pPr>
              <a:defRPr sz="1100" cap="all" baseline="0">
                <a:solidFill>
                  <a:srgbClr val="E53827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5"/>
          </p:nvPr>
        </p:nvSpPr>
        <p:spPr>
          <a:xfrm>
            <a:off x="4644007" y="1131590"/>
            <a:ext cx="4284000" cy="3585576"/>
          </a:xfrm>
        </p:spPr>
        <p:txBody>
          <a:bodyPr/>
          <a:lstStyle/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179168" y="1059582"/>
            <a:ext cx="4283984" cy="36564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7AEA89B-8E12-455D-B40C-388C6CB799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51" y="210240"/>
            <a:ext cx="799689" cy="126720"/>
          </a:xfrm>
          <a:prstGeom prst="rect">
            <a:avLst/>
          </a:prstGeom>
        </p:spPr>
      </p:pic>
      <p:sp>
        <p:nvSpPr>
          <p:cNvPr id="12" name="Fußzeilenplatzhalter 9">
            <a:extLst>
              <a:ext uri="{FF2B5EF4-FFF2-40B4-BE49-F238E27FC236}">
                <a16:creationId xmlns:a16="http://schemas.microsoft.com/office/drawing/2014/main" id="{99326D7A-AAC7-445B-9990-863D9F0AF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2240" y="4948014"/>
            <a:ext cx="2303592" cy="164554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de-DE" cap="all" dirty="0"/>
              <a:t>© BY GOSSEN FOTO- UND Lichtmesstechnik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5A4F4513-8737-4F98-9659-9CEC0A7C7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948014"/>
            <a:ext cx="9144000" cy="21602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 cap="all" baseline="0">
                <a:solidFill>
                  <a:schemeClr val="tx1"/>
                </a:solidFill>
              </a:defRPr>
            </a:lvl1pPr>
          </a:lstStyle>
          <a:p>
            <a:pPr algn="ctr"/>
            <a:r>
              <a:rPr lang="de-DE" dirty="0"/>
              <a:t> LICHTMESSGERÄTE | EINE NEUE GENERATION | </a:t>
            </a:r>
            <a:fld id="{02BC7F57-8CE7-4482-B0C2-33AC761B682B}" type="datetimeFigureOut">
              <a:rPr lang="de-DE" smtClean="0"/>
              <a:pPr algn="ctr"/>
              <a:t>26.09.2022</a:t>
            </a:fld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rbeitsfolie_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79168" y="360000"/>
            <a:ext cx="6498224" cy="215900"/>
          </a:xfrm>
        </p:spPr>
        <p:txBody>
          <a:bodyPr>
            <a:noAutofit/>
          </a:bodyPr>
          <a:lstStyle>
            <a:lvl1pPr>
              <a:defRPr sz="1100" cap="all" baseline="0">
                <a:solidFill>
                  <a:srgbClr val="E53827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5"/>
          </p:nvPr>
        </p:nvSpPr>
        <p:spPr>
          <a:xfrm>
            <a:off x="179168" y="1131162"/>
            <a:ext cx="2088832" cy="3585576"/>
          </a:xfrm>
        </p:spPr>
        <p:txBody>
          <a:bodyPr/>
          <a:lstStyle/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2430007" y="1069283"/>
            <a:ext cx="6498224" cy="36564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7AEA89B-8E12-455D-B40C-388C6CB799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51" y="210240"/>
            <a:ext cx="799689" cy="126720"/>
          </a:xfrm>
          <a:prstGeom prst="rect">
            <a:avLst/>
          </a:prstGeom>
        </p:spPr>
      </p:pic>
      <p:sp>
        <p:nvSpPr>
          <p:cNvPr id="12" name="Fußzeilenplatzhalter 9">
            <a:extLst>
              <a:ext uri="{FF2B5EF4-FFF2-40B4-BE49-F238E27FC236}">
                <a16:creationId xmlns:a16="http://schemas.microsoft.com/office/drawing/2014/main" id="{99326D7A-AAC7-445B-9990-863D9F0AF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2240" y="4948014"/>
            <a:ext cx="2303592" cy="164554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de-DE" cap="all" dirty="0"/>
              <a:t>© BY GOSSEN FOTO- UND Lichtmesstechnik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BE6A3003-CE9E-4ED3-95EB-808D9DF9C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948014"/>
            <a:ext cx="9144000" cy="21602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 cap="all" baseline="0">
                <a:solidFill>
                  <a:schemeClr val="tx1"/>
                </a:solidFill>
              </a:defRPr>
            </a:lvl1pPr>
          </a:lstStyle>
          <a:p>
            <a:pPr algn="ctr"/>
            <a:r>
              <a:rPr lang="de-DE" dirty="0"/>
              <a:t> LICHTMESSGERÄTE | EINE NEUE GENERATION | </a:t>
            </a:r>
            <a:fld id="{02BC7F57-8CE7-4482-B0C2-33AC761B682B}" type="datetimeFigureOut">
              <a:rPr lang="de-DE" smtClean="0"/>
              <a:pPr algn="ctr"/>
              <a:t>26.09.2022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645293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beits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79168" y="360000"/>
            <a:ext cx="6498224" cy="215900"/>
          </a:xfrm>
        </p:spPr>
        <p:txBody>
          <a:bodyPr>
            <a:noAutofit/>
          </a:bodyPr>
          <a:lstStyle>
            <a:lvl1pPr>
              <a:defRPr sz="1100" cap="all" baseline="0">
                <a:solidFill>
                  <a:srgbClr val="E53827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2" name="Bildplatzhalter 13"/>
          <p:cNvSpPr>
            <a:spLocks noGrp="1"/>
          </p:cNvSpPr>
          <p:nvPr>
            <p:ph type="pic" sz="quarter" idx="15"/>
          </p:nvPr>
        </p:nvSpPr>
        <p:spPr>
          <a:xfrm>
            <a:off x="286688" y="1131589"/>
            <a:ext cx="8640000" cy="3585577"/>
          </a:xfrm>
        </p:spPr>
        <p:txBody>
          <a:bodyPr/>
          <a:lstStyle/>
          <a:p>
            <a:r>
              <a:rPr lang="de-DE" dirty="0"/>
              <a:t>Bild auf Platzhalter ziehen oder durch Klicken auf Symbol hinzufügen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F9EAE05-ADD7-40E2-8373-B805D780EE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51" y="210240"/>
            <a:ext cx="799689" cy="126720"/>
          </a:xfrm>
          <a:prstGeom prst="rect">
            <a:avLst/>
          </a:prstGeom>
        </p:spPr>
      </p:pic>
      <p:sp>
        <p:nvSpPr>
          <p:cNvPr id="14" name="Fußzeilenplatzhalter 9">
            <a:extLst>
              <a:ext uri="{FF2B5EF4-FFF2-40B4-BE49-F238E27FC236}">
                <a16:creationId xmlns:a16="http://schemas.microsoft.com/office/drawing/2014/main" id="{706A8186-2684-4739-B622-13F6901CF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2240" y="4948014"/>
            <a:ext cx="2303592" cy="164554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de-DE" cap="all" dirty="0"/>
              <a:t>© BY GOSSEN FOTO- UND Lichtmesstechnik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7A76E11-B042-452C-B6F6-02357B04E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948014"/>
            <a:ext cx="9144000" cy="21602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 cap="all" baseline="0">
                <a:solidFill>
                  <a:schemeClr val="tx1"/>
                </a:solidFill>
              </a:defRPr>
            </a:lvl1pPr>
          </a:lstStyle>
          <a:p>
            <a:pPr algn="ctr"/>
            <a:r>
              <a:rPr lang="de-DE" dirty="0"/>
              <a:t> LICHTMESSGERÄTE | EINE NEUE GENERATION | </a:t>
            </a:r>
            <a:fld id="{02BC7F57-8CE7-4482-B0C2-33AC761B682B}" type="datetimeFigureOut">
              <a:rPr lang="de-DE" smtClean="0"/>
              <a:pPr algn="ctr"/>
              <a:t>26.09.2022</a:t>
            </a:fld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peschke\Desktop\150110_GMC-I_CI Entwicklung\150224_Phase_02\--- Vorlagen\Logos\GMCI_Logo_weiß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70747"/>
            <a:ext cx="864096" cy="86242"/>
          </a:xfrm>
          <a:prstGeom prst="rect">
            <a:avLst/>
          </a:prstGeom>
          <a:noFill/>
        </p:spPr>
      </p:pic>
      <p:sp>
        <p:nvSpPr>
          <p:cNvPr id="7" name="Rechteck 6"/>
          <p:cNvSpPr/>
          <p:nvPr userDrawn="1"/>
        </p:nvSpPr>
        <p:spPr>
          <a:xfrm>
            <a:off x="72000" y="1131590"/>
            <a:ext cx="1080000" cy="39444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152000" y="2628000"/>
            <a:ext cx="5616000" cy="720080"/>
          </a:xfr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52000" y="3168000"/>
            <a:ext cx="5616624" cy="576064"/>
          </a:xfrm>
        </p:spPr>
        <p:txBody>
          <a:bodyPr anchor="t">
            <a:normAutofit/>
          </a:bodyPr>
          <a:lstStyle>
            <a:lvl1pPr marL="0" indent="0">
              <a:buNone/>
              <a:defRPr sz="2400" cap="all" baseline="0">
                <a:solidFill>
                  <a:srgbClr val="E5382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Subheadline</a:t>
            </a:r>
          </a:p>
        </p:txBody>
      </p:sp>
      <p:pic>
        <p:nvPicPr>
          <p:cNvPr id="10" name="Picture 2" descr="C:\Users\peschke\Desktop\150110_GMC-I_CI Entwicklung\150224_Phase_02\--- Vorlagen\Logos\GMCI_Logo_weiß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61772"/>
            <a:ext cx="864096" cy="86242"/>
          </a:xfrm>
          <a:prstGeom prst="rect">
            <a:avLst/>
          </a:prstGeom>
          <a:noFill/>
        </p:spPr>
      </p:pic>
      <p:sp>
        <p:nvSpPr>
          <p:cNvPr id="11" name="Rechteck 10"/>
          <p:cNvSpPr/>
          <p:nvPr userDrawn="1"/>
        </p:nvSpPr>
        <p:spPr>
          <a:xfrm>
            <a:off x="72000" y="72000"/>
            <a:ext cx="1080000" cy="1008000"/>
          </a:xfrm>
          <a:prstGeom prst="rect">
            <a:avLst/>
          </a:prstGeom>
          <a:solidFill>
            <a:srgbClr val="E53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1259632" y="4944414"/>
            <a:ext cx="7686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CC40FE62-2A1D-443C-9F93-706474D202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51" y="210240"/>
            <a:ext cx="799689" cy="126720"/>
          </a:xfrm>
          <a:prstGeom prst="rect">
            <a:avLst/>
          </a:prstGeom>
        </p:spPr>
      </p:pic>
      <p:sp>
        <p:nvSpPr>
          <p:cNvPr id="18" name="Fußzeilenplatzhalter 9">
            <a:extLst>
              <a:ext uri="{FF2B5EF4-FFF2-40B4-BE49-F238E27FC236}">
                <a16:creationId xmlns:a16="http://schemas.microsoft.com/office/drawing/2014/main" id="{655C48F4-D564-4BF1-89AF-AF527F6B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2240" y="4948014"/>
            <a:ext cx="2303592" cy="164554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de-DE" cap="all" dirty="0"/>
              <a:t>© BY GOSSEN FOTO- UND Lichtmesstechnik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4948014"/>
            <a:ext cx="9144000" cy="21602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 cap="all" baseline="0">
                <a:solidFill>
                  <a:schemeClr val="tx1"/>
                </a:solidFill>
              </a:defRPr>
            </a:lvl1pPr>
          </a:lstStyle>
          <a:p>
            <a:pPr algn="ctr"/>
            <a:r>
              <a:rPr lang="en" dirty="0"/>
              <a:t> </a:t>
            </a:r>
            <a:r>
              <a:rPr lang="en" dirty="0" err="1"/>
              <a:t>safety </a:t>
            </a:r>
            <a:r>
              <a:rPr lang="en" dirty="0"/>
              <a:t>is elementary | GMC Group |</a:t>
            </a:r>
            <a:fld id="{02BC7F57-8CE7-4482-B0C2-33AC761B682B}" type="datetimeFigureOut">
              <a:rPr lang="de-DE" smtClean="0"/>
              <a:pPr algn="ctr"/>
              <a:t>26.09.2022</a:t>
            </a:fld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79168" y="79200"/>
            <a:ext cx="6498224" cy="25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" dirty="0"/>
              <a:t>headline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9168" y="1059582"/>
            <a:ext cx="8748000" cy="365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" dirty="0"/>
              <a:t>Edit text master formats with one click</a:t>
            </a:r>
          </a:p>
          <a:p>
            <a:pPr lvl="1"/>
            <a:r>
              <a:rPr lang="en" dirty="0"/>
              <a:t>second level</a:t>
            </a:r>
          </a:p>
          <a:p>
            <a:pPr lvl="2"/>
            <a:r>
              <a:rPr lang="en" dirty="0"/>
              <a:t>Third level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269168" y="4944414"/>
            <a:ext cx="8676000" cy="0"/>
          </a:xfrm>
          <a:prstGeom prst="line">
            <a:avLst/>
          </a:prstGeom>
          <a:ln>
            <a:solidFill>
              <a:srgbClr val="E538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peschke\Desktop\150110_GMC-I_CI Entwicklung\150224_Phase_02\--- Vorlagen\Logos\GMCI_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168" y="4998414"/>
            <a:ext cx="688087" cy="68702"/>
          </a:xfrm>
          <a:prstGeom prst="rect">
            <a:avLst/>
          </a:prstGeom>
          <a:noFill/>
        </p:spPr>
      </p:pic>
      <p:sp>
        <p:nvSpPr>
          <p:cNvPr id="14" name="Rechteck 13"/>
          <p:cNvSpPr/>
          <p:nvPr/>
        </p:nvSpPr>
        <p:spPr>
          <a:xfrm>
            <a:off x="72000" y="72000"/>
            <a:ext cx="108000" cy="1008000"/>
          </a:xfrm>
          <a:prstGeom prst="rect">
            <a:avLst/>
          </a:prstGeom>
          <a:solidFill>
            <a:srgbClr val="E53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72000" y="1131590"/>
            <a:ext cx="108000" cy="39444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707" r:id="rId5"/>
    <p:sldLayoutId id="2147483656" r:id="rId6"/>
    <p:sldLayoutId id="2147483706" r:id="rId7"/>
  </p:sldLayoutIdLst>
  <p:transition spd="slow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1800" b="1" kern="1200" cap="all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 typeface="Wingdings" pitchFamily="2" charset="2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53827"/>
        </a:buClr>
        <a:buSzPct val="7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53827"/>
        </a:buClr>
        <a:buSzPct val="100000"/>
        <a:buFont typeface="HelveticaNeueLT W1G 57 Cn" pitchFamily="34" charset="0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emf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ssen-photo.de/en/uvmeasuring-compendium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00" y="1197000"/>
            <a:ext cx="7545599" cy="720000"/>
          </a:xfrm>
          <a:prstGeom prst="rect">
            <a:avLst/>
          </a:prstGeom>
          <a:noFill/>
          <a:ln>
            <a:noFill/>
          </a:ln>
        </p:spPr>
        <p:txBody>
          <a:bodyPr wrap="square" lIns="101600" tIns="38100" rIns="101600" bIns="38100" anchor="ctr"/>
          <a:lstStyle/>
          <a:p>
            <a:pPr>
              <a:defRPr lang="en-US"/>
            </a:pPr>
            <a:r>
              <a:rPr lang="en" sz="4000" b="1" cap="all" spc="-80" dirty="0">
                <a:solidFill>
                  <a:srgbClr val="FFFFFF"/>
                </a:solidFill>
                <a:latin typeface="Arial" charset="77"/>
                <a:ea typeface="Arial" charset="77"/>
                <a:cs typeface="Arial" charset="77"/>
              </a:rPr>
              <a:t>Light measuring SYSTEM</a:t>
            </a:r>
            <a:endParaRPr sz="4000" b="1" cap="all" spc="-80" dirty="0">
              <a:solidFill>
                <a:srgbClr val="FFFFFF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1260" y="4069578"/>
            <a:ext cx="2583000" cy="2914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defRPr lang="en-US"/>
            </a:pPr>
            <a:r>
              <a:rPr sz="1400" dirty="0">
                <a:solidFill>
                  <a:srgbClr val="FFFFFF"/>
                </a:solidFill>
                <a:latin typeface="Arial Narrow" charset="77"/>
                <a:ea typeface="Arial Narrow" charset="77"/>
                <a:cs typeface="Arial Narrow" charset="77"/>
              </a:rPr>
              <a:t>MAVO </a:t>
            </a:r>
            <a:r>
              <a:rPr sz="1400" b="1" dirty="0">
                <a:solidFill>
                  <a:srgbClr val="FFFFFF"/>
                </a:solidFill>
                <a:latin typeface="Arial Narrow" charset="77"/>
                <a:ea typeface="Arial Narrow" charset="77"/>
                <a:cs typeface="Arial Narrow" charset="77"/>
              </a:rPr>
              <a:t>MASTER + </a:t>
            </a:r>
            <a:r>
              <a:rPr sz="1400" dirty="0">
                <a:solidFill>
                  <a:srgbClr val="FFFFFF"/>
                </a:solidFill>
                <a:latin typeface="Arial Narrow" charset="77"/>
                <a:ea typeface="Arial Narrow" charset="77"/>
                <a:cs typeface="Arial Narrow" charset="77"/>
              </a:rPr>
              <a:t>MAVO </a:t>
            </a:r>
            <a:r>
              <a:rPr sz="1400" b="1" dirty="0">
                <a:solidFill>
                  <a:srgbClr val="FFFFFF"/>
                </a:solidFill>
                <a:latin typeface="Arial Narrow" charset="77"/>
                <a:ea typeface="Arial Narrow" charset="77"/>
                <a:cs typeface="Arial Narrow" charset="77"/>
              </a:rPr>
              <a:t>PROBE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2096" y="3723878"/>
            <a:ext cx="2825716" cy="280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defRPr lang="en-US"/>
            </a:pPr>
            <a:r>
              <a:rPr sz="1800" b="1" dirty="0">
                <a:solidFill>
                  <a:srgbClr val="FFFFFF"/>
                </a:solidFill>
                <a:latin typeface="Arial Narrow" charset="77"/>
                <a:ea typeface="Arial Narrow" charset="77"/>
                <a:cs typeface="Arial Narrow" charset="77"/>
              </a:rPr>
              <a:t>A NEW GENERATION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4192245" y="3914373"/>
            <a:ext cx="3063015" cy="131816"/>
            <a:chOff x="4174841" y="3919694"/>
            <a:chExt cx="3063015" cy="131816"/>
          </a:xfrm>
        </p:grpSpPr>
        <p:sp>
          <p:nvSpPr>
            <p:cNvPr id="8" name="Rechteck 7"/>
            <p:cNvSpPr/>
            <p:nvPr/>
          </p:nvSpPr>
          <p:spPr>
            <a:xfrm flipH="1">
              <a:off x="4573856" y="4011910"/>
              <a:ext cx="2664000" cy="3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" name="Freihandform 1"/>
            <p:cNvSpPr/>
            <p:nvPr/>
          </p:nvSpPr>
          <p:spPr>
            <a:xfrm>
              <a:off x="4174841" y="3919694"/>
              <a:ext cx="3063015" cy="127434"/>
            </a:xfrm>
            <a:custGeom>
              <a:avLst/>
              <a:gdLst>
                <a:gd name="connsiteX0" fmla="*/ 0 w 3063015"/>
                <a:gd name="connsiteY0" fmla="*/ 0 h 127434"/>
                <a:gd name="connsiteX1" fmla="*/ 250490 w 3063015"/>
                <a:gd name="connsiteY1" fmla="*/ 127434 h 127434"/>
                <a:gd name="connsiteX2" fmla="*/ 3063015 w 3063015"/>
                <a:gd name="connsiteY2" fmla="*/ 127434 h 12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3015" h="127434">
                  <a:moveTo>
                    <a:pt x="0" y="0"/>
                  </a:moveTo>
                  <a:lnTo>
                    <a:pt x="250490" y="127434"/>
                  </a:lnTo>
                  <a:lnTo>
                    <a:pt x="3063015" y="127434"/>
                  </a:lnTo>
                </a:path>
              </a:pathLst>
            </a:custGeom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2E5F44E8-68F3-AFBA-B4D6-8A7857B07C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83" y="1863235"/>
            <a:ext cx="3995852" cy="234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82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BD79A-FA81-4060-A1EA-E0BBAC59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MAVOPROBE LUX / UVA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596C9E-C2FE-4941-A591-E804F8E112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" dirty="0">
                <a:solidFill>
                  <a:srgbClr val="E53827"/>
                </a:solidFill>
              </a:rPr>
              <a:t>Technical specifications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F6B2EE5-FD0B-4751-989C-B97034C0F6A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44008" y="1131590"/>
            <a:ext cx="4283984" cy="3656418"/>
          </a:xfrm>
        </p:spPr>
        <p:txBody>
          <a:bodyPr>
            <a:normAutofit/>
          </a:bodyPr>
          <a:lstStyle/>
          <a:p>
            <a:pPr marL="0" lvl="0" indent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</a:pPr>
            <a:r>
              <a:rPr lang="en" sz="900" b="1" dirty="0">
                <a:solidFill>
                  <a:srgbClr val="E53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Photometry - Luminance with Luminance Attachment</a:t>
            </a:r>
          </a:p>
          <a:p>
            <a:pPr marL="0" lvl="0" indent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</a:pPr>
            <a:endParaRPr lang="de-DE" sz="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Luminance 		0.01 cd/m² … 1 999 900 cd/m²</a:t>
            </a:r>
          </a:p>
          <a:p>
            <a:pPr marL="0" lvl="0" indent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0.001 fL … 199 990 fL </a:t>
            </a:r>
          </a:p>
          <a:p>
            <a:pPr lvl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		no</a:t>
            </a:r>
          </a:p>
          <a:p>
            <a:pPr lvl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		0.01 cd/m²</a:t>
            </a:r>
          </a:p>
          <a:p>
            <a:pPr lvl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		</a:t>
            </a:r>
            <a:r>
              <a:rPr lang="en" sz="9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8% reading </a:t>
            </a:r>
            <a:r>
              <a:rPr lang="en" sz="9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digit</a:t>
            </a:r>
          </a:p>
          <a:p>
            <a:pPr marL="0" lvl="0" indent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adjusted with probe 	</a:t>
            </a:r>
            <a:r>
              <a:rPr kumimoji="0" lang="en" sz="9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kumimoji="0" lang="en" sz="9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4.5% reading </a:t>
            </a:r>
            <a:r>
              <a:rPr kumimoji="0" lang="en" sz="9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kumimoji="0" lang="en" sz="9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digit</a:t>
            </a:r>
            <a:endParaRPr lang="de-D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switching 		cd/m², fL</a:t>
            </a:r>
            <a:endParaRPr lang="de-D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FA6A510-4428-4C4F-912A-5F9CF645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cap="all"/>
              <a:t>© BY GOSSEN FOTO- UND Lichtmesstechnik</a:t>
            </a:r>
            <a:endParaRPr lang="de-DE" cap="all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DEDF2-174E-4CB1-B37F-484DE3FB32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43" y="3537858"/>
            <a:ext cx="1036094" cy="92584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4178F89-2264-4D9B-AFD3-CAABA2E20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9368">
            <a:off x="3071424" y="2529877"/>
            <a:ext cx="614958" cy="75073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C0C17CC-733B-4E25-97C9-5C1E297232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29" y="1477277"/>
            <a:ext cx="691161" cy="811040"/>
          </a:xfrm>
          <a:prstGeom prst="rect">
            <a:avLst/>
          </a:prstGeom>
        </p:spPr>
      </p:pic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C34CC7CB-905E-4C70-B92E-3C10D4AB7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948014"/>
            <a:ext cx="9144000" cy="21602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 cap="all" baseline="0">
                <a:solidFill>
                  <a:schemeClr val="tx1"/>
                </a:solidFill>
              </a:defRPr>
            </a:lvl1pPr>
          </a:lstStyle>
          <a:p>
            <a:pPr algn="ctr"/>
            <a:r>
              <a:rPr lang="en" dirty="0"/>
              <a:t>LIGHT MEAsuring SYSTEM | A NEW GENERATION |</a:t>
            </a:r>
            <a:fld id="{02BC7F57-8CE7-4482-B0C2-33AC761B682B}" type="datetimeFigureOut">
              <a:rPr lang="de-DE" smtClean="0"/>
              <a:pPr algn="ctr"/>
              <a:t>26.09.2022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252D996-9DA9-9DB7-DDD3-78B5579737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51" y="1342113"/>
            <a:ext cx="79683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1003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84CE0-6AE6-4573-BB3B-6EEC87A2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MAVOMASTER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530C40-14A5-42C8-BC01-4A915B03CE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" dirty="0"/>
              <a:t>Technical Data - Part 1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1708038-95EC-41F2-9AEA-E62F17A2C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charset="0"/>
              <a:buNone/>
              <a:tabLst/>
              <a:defRPr/>
            </a:pPr>
            <a:r>
              <a:rPr kumimoji="0" lang="en" sz="900" b="1" i="0" u="none" strike="noStrike" kern="1200" cap="none" spc="0" normalizeH="0" baseline="0" noProof="0" dirty="0">
                <a:ln>
                  <a:noFill/>
                </a:ln>
                <a:solidFill>
                  <a:srgbClr val="E538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Service:</a:t>
            </a:r>
          </a:p>
          <a:p>
            <a:pPr marL="0" marR="0" lvl="0" indent="0" algn="l" defTabSz="914400" rtl="0" eaLnBrk="1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charset="0"/>
              <a:buNone/>
              <a:tabLst/>
              <a:defRPr/>
            </a:pPr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Display 			FSTN LCD, 128 x 64 pixels, 49 mm x 23 mm, </a:t>
            </a:r>
            <a:b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</a:t>
            </a:r>
            <a:r>
              <a:rPr kumimoji="0" lang="e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white background lighting, wide viewing angle,</a:t>
            </a:r>
            <a:br>
              <a:rPr kumimoji="0" lang="e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high contrast, high sharpness</a:t>
            </a:r>
            <a:endParaRPr lang="de-D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Keyboard 			6 keys, silicone rubber with snap effect, </a:t>
            </a:r>
            <a:b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</a:t>
            </a:r>
            <a:r>
              <a:rPr kumimoji="0" lang="e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insensitive to dust and splash water,</a:t>
            </a:r>
            <a:br>
              <a:rPr kumimoji="0" lang="e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fluorescent printing, better readability with UV-A</a:t>
            </a:r>
          </a:p>
          <a:p>
            <a:pPr marL="0" marR="0" lvl="0" indent="0" algn="l" defTabSz="914400" rtl="0" eaLnBrk="1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charset="0"/>
              <a:buNone/>
              <a:tabLst/>
              <a:defRPr/>
            </a:pPr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charset="0"/>
              <a:buNone/>
              <a:tabLst/>
              <a:defRPr/>
            </a:pPr>
            <a:r>
              <a:rPr kumimoji="0" lang="en" sz="900" b="1" i="0" u="none" strike="noStrike" kern="1200" cap="none" spc="0" normalizeH="0" baseline="0" noProof="0" dirty="0">
                <a:ln>
                  <a:noFill/>
                </a:ln>
                <a:solidFill>
                  <a:srgbClr val="E538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Interfaces &amp; Storage</a:t>
            </a:r>
          </a:p>
          <a:p>
            <a:pPr marL="0" marR="0" lvl="0" indent="0" algn="l" defTabSz="914400" rtl="0" eaLnBrk="1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charset="0"/>
              <a:buNone/>
              <a:tabLst/>
              <a:defRPr/>
            </a:pPr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			</a:t>
            </a:r>
            <a:r>
              <a:rPr kumimoji="0" lang="e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USB 2.0, Micro USB TYPE B socket</a:t>
            </a:r>
          </a:p>
          <a:p>
            <a:pPr marL="342900" marR="0" lvl="0" indent="-342900" algn="l" defTabSz="914400" rtl="0" eaLnBrk="1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Interface functions		Programming, data exchange, </a:t>
            </a:r>
            <a:b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</a:t>
            </a:r>
            <a:r>
              <a:rPr kumimoji="0" lang="e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 supply, firmware update</a:t>
            </a:r>
          </a:p>
          <a:p>
            <a:pPr marL="342900" marR="0" lvl="0" indent="-342900" algn="l" defTabSz="914400" rtl="0" eaLnBrk="1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Interface protocol 		exposed, development kit</a:t>
            </a:r>
          </a:p>
          <a:p>
            <a:pPr marL="342900" marR="0" lvl="0" indent="-342900" algn="l" defTabSz="914400" rtl="0" eaLnBrk="1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Connection measuring pro		Binder socket 5-pin, I²C bus</a:t>
            </a:r>
          </a:p>
          <a:p>
            <a:pPr marL="342900" marR="0" lvl="0" indent="-342900" algn="l" defTabSz="914400" rtl="0" eaLnBrk="1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Memory 			8 GB, permanently installed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CE4B856-18AE-48BC-9E86-2F4EC370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cap="all"/>
              <a:t>© BY GOSSEN FOTO- UND Lichtmesstechnik</a:t>
            </a:r>
            <a:endParaRPr lang="de-DE" cap="all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B2950EE-0E55-49AF-B107-994161498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96" y="4408139"/>
            <a:ext cx="474638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3D705445-98B1-4FB1-A9DB-DA64CC0C3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948014"/>
            <a:ext cx="9144000" cy="21602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 cap="all" baseline="0">
                <a:solidFill>
                  <a:schemeClr val="tx1"/>
                </a:solidFill>
              </a:defRPr>
            </a:lvl1pPr>
          </a:lstStyle>
          <a:p>
            <a:pPr algn="ctr"/>
            <a:r>
              <a:rPr lang="en" dirty="0"/>
              <a:t>LIGHT MEAsuring SYSTEM | A NEW GENERATION |</a:t>
            </a:r>
            <a:fld id="{02BC7F57-8CE7-4482-B0C2-33AC761B682B}" type="datetimeFigureOut">
              <a:rPr lang="de-DE" smtClean="0"/>
              <a:pPr algn="ctr"/>
              <a:t>26.09.2022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E16506D-8BDE-776D-A0BB-7B865A10D4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194" y="1462731"/>
            <a:ext cx="1093611" cy="247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7975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84CE0-6AE6-4573-BB3B-6EEC87A2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MAVOMASTER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530C40-14A5-42C8-BC01-4A915B03CE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" dirty="0"/>
              <a:t>TECHNICAL DATA - Part 2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1708038-95EC-41F2-9AEA-E62F17A2C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hangingPunct="0">
              <a:lnSpc>
                <a:spcPct val="90000"/>
              </a:lnSpc>
              <a:buClr>
                <a:srgbClr val="C00000"/>
              </a:buClr>
              <a:buNone/>
            </a:pPr>
            <a:r>
              <a:rPr lang="en" sz="900" b="1" dirty="0">
                <a:solidFill>
                  <a:srgbClr val="E53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Supply</a:t>
            </a:r>
          </a:p>
          <a:p>
            <a:pPr marL="0" indent="0" hangingPunct="0">
              <a:lnSpc>
                <a:spcPct val="90000"/>
              </a:lnSpc>
              <a:buClr>
                <a:srgbClr val="C00000"/>
              </a:buClr>
              <a:buNone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hangingPunct="0">
              <a:lnSpc>
                <a:spcPct val="90000"/>
              </a:lnSpc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Battery / rechargeable battery 	1.5 V Mignon alkaline manganese cell (IEC LR-6) AA </a:t>
            </a:r>
            <a:b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or corresponding rechargeable battery with ext. charger</a:t>
            </a:r>
          </a:p>
          <a:p>
            <a:pPr hangingPunct="0">
              <a:lnSpc>
                <a:spcPct val="90000"/>
              </a:lnSpc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Operating time 		up to 16 hours continuous operation with alkaline manganese battery</a:t>
            </a:r>
          </a:p>
          <a:p>
            <a:pPr hangingPunct="0">
              <a:lnSpc>
                <a:spcPct val="90000"/>
              </a:lnSpc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Battery control 		Automatic display of a "BAT" symbol when </a:t>
            </a:r>
            <a:b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battery voltage &lt; 1 V</a:t>
            </a:r>
          </a:p>
          <a:p>
            <a:pPr hangingPunct="0">
              <a:lnSpc>
                <a:spcPct val="90000"/>
              </a:lnSpc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Continuous operation 		via USB interface or optional plug</a:t>
            </a:r>
            <a:b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   			power pack 100…240V (50/60 Hz) 5 VDC 1 A, </a:t>
            </a:r>
            <a:b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or commercial power bank</a:t>
            </a:r>
          </a:p>
          <a:p>
            <a:pPr hangingPunct="0">
              <a:lnSpc>
                <a:spcPct val="90000"/>
              </a:lnSpc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Energy-saving function		programmable display or device shutdown</a:t>
            </a:r>
          </a:p>
          <a:p>
            <a:pPr hangingPunct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hangingPunct="0">
              <a:lnSpc>
                <a:spcPct val="90000"/>
              </a:lnSpc>
              <a:buClr>
                <a:srgbClr val="C00000"/>
              </a:buClr>
              <a:buNone/>
            </a:pPr>
            <a:r>
              <a:rPr lang="en" sz="900" b="1" dirty="0">
                <a:solidFill>
                  <a:srgbClr val="E53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Miscellaneous</a:t>
            </a:r>
          </a:p>
          <a:p>
            <a:pPr hangingPunct="0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lnSpc>
                <a:spcPct val="90000"/>
              </a:lnSpc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Operating temperature		- 10 °C … + 50 °C</a:t>
            </a:r>
          </a:p>
          <a:p>
            <a:pPr hangingPunct="0">
              <a:lnSpc>
                <a:spcPct val="90000"/>
              </a:lnSpc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Dimensions 		65mm x 120mm x 19mm</a:t>
            </a:r>
          </a:p>
          <a:p>
            <a:pPr hangingPunct="0">
              <a:lnSpc>
                <a:spcPct val="90000"/>
              </a:lnSpc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Weight 			100 g excl. battery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CE4B856-18AE-48BC-9E86-2F4EC370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cap="all"/>
              <a:t>© BY GOSSEN FOTO- UND Lichtmesstechnik</a:t>
            </a:r>
            <a:endParaRPr lang="de-DE" cap="all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B2950EE-0E55-49AF-B107-994161498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96" y="4408139"/>
            <a:ext cx="474638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F84939D3-4F28-476D-AC37-5BEEE39D0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948014"/>
            <a:ext cx="9144000" cy="21602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 cap="all" baseline="0">
                <a:solidFill>
                  <a:schemeClr val="tx1"/>
                </a:solidFill>
              </a:defRPr>
            </a:lvl1pPr>
          </a:lstStyle>
          <a:p>
            <a:pPr algn="ctr"/>
            <a:r>
              <a:rPr lang="en" dirty="0"/>
              <a:t>LIGHT MEAsuring SYSTEM | A NEW GENERATION |</a:t>
            </a:r>
            <a:fld id="{02BC7F57-8CE7-4482-B0C2-33AC761B682B}" type="datetimeFigureOut">
              <a:rPr lang="de-DE" smtClean="0"/>
              <a:pPr algn="ctr"/>
              <a:t>26.09.2022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53CC3C3-B777-5606-4AD6-8A14CE8A4B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194" y="1476291"/>
            <a:ext cx="1093611" cy="24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3366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009117-9667-484A-896E-0B93F0FC74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" dirty="0"/>
              <a:t>Overview of operating and display elements, setting options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11EC7BF-5765-43C4-94AE-33457D6D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MAVOMASTER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4E03E3-EDC5-446A-B92C-36F31A929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" dirty="0"/>
              <a:t>LIGHT MEAsuring SYSTEM | A NEW GENERATION |</a:t>
            </a:r>
            <a:fld id="{59B08214-5654-4EB4-A403-FD2459A90B33}" type="datetime1">
              <a:rPr lang="de-DE" smtClean="0"/>
              <a:t>26.09.2022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F68C03-B4A0-4857-89F3-6C986A54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cap="all"/>
              <a:t>© BY GOSSEN FOTO- UND Lichtmesstechnik</a:t>
            </a:r>
            <a:endParaRPr lang="de-DE" cap="all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18FCCEA-E204-1ECE-FC94-85B2D484A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304870"/>
            <a:ext cx="4616196" cy="88849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1D9144B-F2AE-309B-C6EF-08719B224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2122782"/>
            <a:ext cx="4614672" cy="241554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C9DA14D-7C1C-1AC8-5B54-486AB76FE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24" y="3219822"/>
            <a:ext cx="3429665" cy="94883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6C83E97-2ACA-86CF-0000-C730E11CB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582" y="1160086"/>
            <a:ext cx="3415103" cy="1800200"/>
          </a:xfrm>
          <a:prstGeom prst="rect">
            <a:avLst/>
          </a:prstGeom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3F3E96B6-D3F8-9047-86E1-EC7379FAB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B998007-AA29-BA10-18EC-2301E2E6E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25400"/>
            <a:ext cx="104775" cy="104775"/>
          </a:xfrm>
          <a:prstGeom prst="rect">
            <a:avLst/>
          </a:prstGeom>
          <a:noFill/>
          <a:ln w="6350">
            <a:solidFill>
              <a:srgbClr val="CC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7426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84CE0-6AE6-4573-BB3B-6EEC87A2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MAVOMASTER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530C40-14A5-42C8-BC01-4A915B03CE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9167" y="360000"/>
            <a:ext cx="7390035" cy="215900"/>
          </a:xfrm>
        </p:spPr>
        <p:txBody>
          <a:bodyPr/>
          <a:lstStyle/>
          <a:p>
            <a:r>
              <a:rPr lang="en" dirty="0"/>
              <a:t>Evaluation on-board - assessment of workplaces AND interior lighting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1708038-95EC-41F2-9AEA-E62F17A2C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007" y="1069283"/>
            <a:ext cx="6498224" cy="1358451"/>
          </a:xfrm>
        </p:spPr>
        <p:txBody>
          <a:bodyPr>
            <a:normAutofit/>
          </a:bodyPr>
          <a:lstStyle/>
          <a:p>
            <a:pPr marL="0" indent="0" hangingPunct="0">
              <a:buClr>
                <a:srgbClr val="C00000"/>
              </a:buClr>
              <a:buNone/>
            </a:pPr>
            <a:r>
              <a:rPr lang="en" sz="900" b="1" dirty="0">
                <a:solidFill>
                  <a:srgbClr val="E53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 - Grid Measurement</a:t>
            </a:r>
            <a:endParaRPr lang="de-DE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Start of the measurement function resets all function values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Display of current measured value and number n of stored measured values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MEM saves the current measured value and calculates all function values using the saved values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PEAK shows </a:t>
            </a:r>
            <a:r>
              <a:rPr lang="en" sz="900" dirty="0" err="1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" sz="9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sz="900" dirty="0" err="1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" sz="9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, E </a:t>
            </a:r>
            <a:r>
              <a:rPr lang="en" sz="900" baseline="-25000" dirty="0">
                <a:latin typeface="Arial" panose="020B0604020202020204" pitchFamily="34" charset="0"/>
                <a:cs typeface="Arial" panose="020B0604020202020204" pitchFamily="34" charset="0"/>
              </a:rPr>
              <a:t>min </a:t>
            </a: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" sz="900" baseline="-250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" sz="900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Ending the measurement function generates a query to save the function values in a file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b="1" dirty="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- assessment of workplaces and interior lighting</a:t>
            </a:r>
          </a:p>
          <a:p>
            <a:pPr marL="0" indent="0" hangingPunct="0">
              <a:buNone/>
            </a:pP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CE4B856-18AE-48BC-9E86-2F4EC370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cap="all"/>
              <a:t>© BY GOSSEN FOTO- UND Lichtmesstechnik</a:t>
            </a:r>
            <a:endParaRPr lang="de-DE" cap="all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DA0585A2-7A47-4935-B95A-748DAA4BF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948014"/>
            <a:ext cx="9144000" cy="21602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 cap="all" baseline="0">
                <a:solidFill>
                  <a:schemeClr val="tx1"/>
                </a:solidFill>
              </a:defRPr>
            </a:lvl1pPr>
          </a:lstStyle>
          <a:p>
            <a:pPr algn="ctr"/>
            <a:r>
              <a:rPr lang="en" dirty="0"/>
              <a:t>LIGHT MEAsuring SYSTEM | A NEW GENERATION |</a:t>
            </a:r>
            <a:fld id="{02BC7F57-8CE7-4482-B0C2-33AC761B682B}" type="datetimeFigureOut">
              <a:rPr lang="de-DE" smtClean="0"/>
              <a:pPr algn="ctr"/>
              <a:t>26.09.2022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E2C97D0-000D-AD96-84D7-CE5426D24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571750"/>
            <a:ext cx="4725395" cy="226825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35DC19-97A2-0D6A-5C28-9D40421AB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80" y="1311610"/>
            <a:ext cx="2032072" cy="1240979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892003C8-2ED6-4E57-4FD0-9E0BC384A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06" y="3041232"/>
            <a:ext cx="1913758" cy="128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09168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84CE0-6AE6-4573-BB3B-6EEC87A2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MAVOMASTER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1708038-95EC-41F2-9AEA-E62F17A2C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hangingPunct="0">
              <a:buClr>
                <a:srgbClr val="C00000"/>
              </a:buClr>
              <a:buNone/>
            </a:pPr>
            <a:r>
              <a:rPr lang="en" sz="900" b="1" dirty="0">
                <a:solidFill>
                  <a:srgbClr val="E53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– Deviation Measurement</a:t>
            </a:r>
          </a:p>
          <a:p>
            <a:pPr hangingPunct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Start of the measuring function takes the current measured value as the reference value</a:t>
            </a:r>
          </a:p>
          <a:p>
            <a:pPr hangingPunct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Display of current measured value, deviation from reference value A and number n of stored measured values</a:t>
            </a:r>
          </a:p>
          <a:p>
            <a:pPr hangingPunct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MEM saves the current reading and the deviation</a:t>
            </a:r>
          </a:p>
          <a:p>
            <a:pPr hangingPunct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PEAK displays MIN, MAX, AVG of the stored values</a:t>
            </a:r>
          </a:p>
          <a:p>
            <a:pPr hangingPunct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Ending the measurement function generates a query to save the function values in a file</a:t>
            </a:r>
          </a:p>
          <a:p>
            <a:pPr hangingPunct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900" b="1" dirty="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– determination of absolute deviations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endParaRPr lang="de-DE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hangingPunct="0">
              <a:buClr>
                <a:srgbClr val="C00000"/>
              </a:buClr>
            </a:pPr>
            <a:r>
              <a:rPr lang="en" sz="900" b="1" dirty="0">
                <a:solidFill>
                  <a:srgbClr val="E53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%A - Deviation Measurement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Start of the measuring function takes the current measured value as the reference value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Display of current measured value, deviation from reference value A in % and number of stored measured values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MEM saves the current reading and the deviation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PEAK displays MIN, MAX, AVG of the stored values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Ending the measurement function generates a query to save the function values in a file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b="1" dirty="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- Determination of the uniform illumination of screens, projection or work surfaces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hangingPunct="0">
              <a:buClr>
                <a:srgbClr val="C00000"/>
              </a:buClr>
              <a:buNone/>
            </a:pPr>
            <a:r>
              <a:rPr lang="en" sz="900" b="1" dirty="0">
                <a:solidFill>
                  <a:srgbClr val="E53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B/A - Ratio Measurement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Start of the measuring function takes the current measured value as the reference value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Display of the current measured value, the ratio of the measured value to the reference value A and the number of saved measured values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MEM saves the current reading and the deviation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PEAK displays MIN, MAX, AVG of the stored values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Ending the measurement function generates a query to save the function values in a file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b="1" dirty="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– contrast measurement, determination of the luminance distribution at the workplace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CE4B856-18AE-48BC-9E86-2F4EC370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cap="all"/>
              <a:t>© BY GOSSEN FOTO- UND Lichtmesstechnik</a:t>
            </a:r>
            <a:endParaRPr lang="de-DE" cap="all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DA0585A2-7A47-4935-B95A-748DAA4BF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948014"/>
            <a:ext cx="9144000" cy="21602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 cap="all" baseline="0">
                <a:solidFill>
                  <a:schemeClr val="tx1"/>
                </a:solidFill>
              </a:defRPr>
            </a:lvl1pPr>
          </a:lstStyle>
          <a:p>
            <a:pPr algn="ctr"/>
            <a:r>
              <a:rPr lang="en" dirty="0"/>
              <a:t>LIGHT MEAsuring SYSTEM | A NEW GENERATION |</a:t>
            </a:r>
            <a:fld id="{02BC7F57-8CE7-4482-B0C2-33AC761B682B}" type="datetimeFigureOut">
              <a:rPr lang="de-DE" smtClean="0"/>
              <a:pPr algn="ctr"/>
              <a:t>26.09.2022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5B29ED2-8FBA-7B25-6CE1-90ADFD6D7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311610"/>
            <a:ext cx="1219200" cy="609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35C341D-F316-7004-9279-603052BD8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81" y="2499742"/>
            <a:ext cx="1219200" cy="609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635B00F-B414-379D-5A93-4C8C25EB4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3726346"/>
            <a:ext cx="1219200" cy="609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01626469-92A2-3AEC-1F7A-F00CDF986F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9388" y="360363"/>
            <a:ext cx="6497637" cy="215900"/>
          </a:xfrm>
        </p:spPr>
        <p:txBody>
          <a:bodyPr/>
          <a:lstStyle/>
          <a:p>
            <a:r>
              <a:rPr lang="en" dirty="0"/>
              <a:t>On-board evaluation – deviation and ratio measurements</a:t>
            </a:r>
          </a:p>
        </p:txBody>
      </p:sp>
    </p:spTree>
    <p:extLst>
      <p:ext uri="{BB962C8B-B14F-4D97-AF65-F5344CB8AC3E}">
        <p14:creationId xmlns:p14="http://schemas.microsoft.com/office/powerpoint/2010/main" val="268161238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84CE0-6AE6-4573-BB3B-6EEC87A2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MAVOMASTER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530C40-14A5-42C8-BC01-4A915B03CE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" dirty="0"/>
              <a:t>On-board evaluation – RELATIVE, integral measurement and DATA LOGGER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1708038-95EC-41F2-9AEA-E62F17A2C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hangingPunct="0">
              <a:buClr>
                <a:srgbClr val="C00000"/>
              </a:buClr>
              <a:buNone/>
            </a:pPr>
            <a:r>
              <a:rPr lang="en" sz="900" b="1" dirty="0">
                <a:solidFill>
                  <a:srgbClr val="E53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 - Relative Measurement</a:t>
            </a:r>
            <a:endParaRPr lang="de-DE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Start of the measuring function takes the current measured value as the reference value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Display of current measured value - reference value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MEM saves the current measured value - reference value in a file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PEAK displays MIN, MAX, AVG of current values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b="1" dirty="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– measurement of artificial lighting with available daylight</a:t>
            </a:r>
          </a:p>
          <a:p>
            <a:pPr marL="0" indent="0" hangingPunct="0">
              <a:buNone/>
            </a:pP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hangingPunct="0">
              <a:buClr>
                <a:srgbClr val="C00000"/>
              </a:buClr>
              <a:buNone/>
            </a:pPr>
            <a:r>
              <a:rPr lang="en" sz="900" b="1" dirty="0">
                <a:solidFill>
                  <a:srgbClr val="E53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 - Integral Measurement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Start of the measuring function begins with the integration of the current measured value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Display of integral value and time elapsed since activation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Ending the measurement function generates a query to save the function values in a file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b="1" dirty="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– measurement of the UV radiation dose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hangingPunct="0">
              <a:buClr>
                <a:srgbClr val="C00000"/>
              </a:buClr>
              <a:buNone/>
            </a:pPr>
            <a:r>
              <a:rPr lang="en" sz="900" b="1" dirty="0">
                <a:solidFill>
                  <a:srgbClr val="E53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- Data Logger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Start of the measurement function begins with the countdown of the set storage interval HH:MM:SS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Display of the current measured value, storage of the current measured value in the set storage interval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Ending the measurement function closes the data file with the saved measurement values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b="1" dirty="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- Acquisition of lighting profiles over a period of time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CE4B856-18AE-48BC-9E86-2F4EC370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cap="all"/>
              <a:t>© BY GOSSEN FOTO- UND Lichtmesstechnik</a:t>
            </a:r>
            <a:endParaRPr lang="de-DE" cap="all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DA0585A2-7A47-4935-B95A-748DAA4BF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948014"/>
            <a:ext cx="9144000" cy="21602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 cap="all" baseline="0">
                <a:solidFill>
                  <a:schemeClr val="tx1"/>
                </a:solidFill>
              </a:defRPr>
            </a:lvl1pPr>
          </a:lstStyle>
          <a:p>
            <a:pPr algn="ctr"/>
            <a:r>
              <a:rPr lang="en" dirty="0"/>
              <a:t>LIGHT MEAsuring SYSTEM | A NEW GENERATION |</a:t>
            </a:r>
            <a:fld id="{02BC7F57-8CE7-4482-B0C2-33AC761B682B}" type="datetimeFigureOut">
              <a:rPr lang="de-DE" smtClean="0"/>
              <a:pPr algn="ctr"/>
              <a:t>26.09.2022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1AE182-D422-33ED-009A-0F85C221D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7614"/>
            <a:ext cx="1219200" cy="609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EBF8D92-812A-3F1B-B80E-CA7FB8C47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8" y="2463738"/>
            <a:ext cx="1219200" cy="609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847A5C2-3647-306F-47D6-D984B557C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15866"/>
            <a:ext cx="1219200" cy="609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125049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84CE0-6AE6-4573-BB3B-6EEC87A2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MAVOMASTER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530C40-14A5-42C8-BC01-4A915B03CE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" dirty="0"/>
              <a:t>Memory functions AND EXTREME VALUES with normal </a:t>
            </a:r>
            <a:r>
              <a:rPr lang="en" dirty="0" err="1"/>
              <a:t>measuring function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1708038-95EC-41F2-9AEA-E62F17A2C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hangingPunct="0">
              <a:buClr>
                <a:srgbClr val="C00000"/>
              </a:buClr>
              <a:buNone/>
            </a:pPr>
            <a:r>
              <a:rPr lang="en" sz="900" b="1" dirty="0">
                <a:solidFill>
                  <a:srgbClr val="E53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HOLD (briefly) freezes the measured value display and switches on the display lighting depending on the setting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HOLD (briefly) releases the measured value display again</a:t>
            </a:r>
          </a:p>
          <a:p>
            <a:pPr marL="0" indent="0" hangingPunct="0">
              <a:buClr>
                <a:srgbClr val="C00000"/>
              </a:buClr>
              <a:buNone/>
            </a:pPr>
            <a:endParaRPr lang="de-DE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hangingPunct="0">
              <a:buClr>
                <a:srgbClr val="C00000"/>
              </a:buClr>
              <a:buNone/>
            </a:pPr>
            <a:r>
              <a:rPr lang="en" sz="900" b="1" dirty="0">
                <a:solidFill>
                  <a:srgbClr val="E53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MEM (short) saves individual measured values as Realtime_xxxx.csv or Realtime_hh-mm-ss.csv, depending on the setting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MEM (long) Delete individual measured values</a:t>
            </a:r>
          </a:p>
          <a:p>
            <a:pPr marL="0" indent="0" hangingPunct="0">
              <a:buClr>
                <a:srgbClr val="C00000"/>
              </a:buClr>
            </a:pPr>
            <a:endParaRPr lang="de-DE" sz="900" b="1" dirty="0">
              <a:solidFill>
                <a:srgbClr val="E538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hangingPunct="0">
              <a:buClr>
                <a:srgbClr val="C00000"/>
              </a:buClr>
            </a:pPr>
            <a:r>
              <a:rPr lang="en" sz="900" b="1" dirty="0">
                <a:solidFill>
                  <a:srgbClr val="E53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  <a:endParaRPr lang="de-DE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PEAK (short) shows extreme values MAX / MIN / AVG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PEAK (long) resets extreme values MIN / MAX / AVG</a:t>
            </a:r>
          </a:p>
          <a:p>
            <a:pPr marL="0" indent="0" hangingPunct="0">
              <a:buClr>
                <a:srgbClr val="C00000"/>
              </a:buClr>
              <a:buNone/>
            </a:pP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CE4B856-18AE-48BC-9E86-2F4EC370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cap="all"/>
              <a:t>© BY GOSSEN FOTO- UND Lichtmesstechnik</a:t>
            </a:r>
            <a:endParaRPr lang="de-DE" cap="all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3A1B6417-7CA5-4E2E-B11F-8690A2AC6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948014"/>
            <a:ext cx="9144000" cy="21602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 cap="all" baseline="0">
                <a:solidFill>
                  <a:schemeClr val="tx1"/>
                </a:solidFill>
              </a:defRPr>
            </a:lvl1pPr>
          </a:lstStyle>
          <a:p>
            <a:pPr algn="ctr"/>
            <a:r>
              <a:rPr lang="en" dirty="0"/>
              <a:t>LIGHT MEAsuring SYSTEM | A NEW GENERATION |</a:t>
            </a:r>
            <a:fld id="{02BC7F57-8CE7-4482-B0C2-33AC761B682B}" type="datetimeFigureOut">
              <a:rPr lang="de-DE" smtClean="0"/>
              <a:pPr algn="ctr"/>
              <a:t>26.09.2022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2399F7-AD64-543F-38E3-0F54751DA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1275606"/>
            <a:ext cx="1219200" cy="609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B9AD3AE-6D98-D567-28E7-82048B0CF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051406"/>
            <a:ext cx="4613148" cy="11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0370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7A8595-BFB0-4670-9F3A-82D7E553E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cap="all"/>
              <a:t>© BY GOSSEN FOTO- UND Lichtmesstechnik</a:t>
            </a:r>
            <a:endParaRPr lang="de-DE" cap="all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AAD2E55-DF5A-4B66-8672-3714483EE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602" y="1923750"/>
            <a:ext cx="4320000" cy="2828566"/>
          </a:xfrm>
          <a:prstGeom prst="rect">
            <a:avLst/>
          </a:prstGeom>
          <a:ln>
            <a:solidFill>
              <a:sysClr val="window" lastClr="FFFFFF">
                <a:lumMod val="50000"/>
              </a:sysClr>
            </a:solidFill>
          </a:ln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A040665-0A23-42DC-B411-70769D068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19184"/>
            <a:ext cx="8642350" cy="74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" sz="3200" b="1" dirty="0">
                <a:solidFill>
                  <a:srgbClr val="E53827"/>
                </a:solidFill>
              </a:rPr>
              <a:t>Thank you for your attention!</a:t>
            </a:r>
            <a:endParaRPr lang="de-DE" sz="3200" b="1" dirty="0">
              <a:solidFill>
                <a:srgbClr val="E53827"/>
              </a:solidFill>
              <a:ea typeface="ＭＳ Ｐゴシック" charset="-128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06F9DDC-BB66-4B6E-B876-EA8D43CDF69C}"/>
              </a:ext>
            </a:extLst>
          </p:cNvPr>
          <p:cNvSpPr txBox="1"/>
          <p:nvPr/>
        </p:nvSpPr>
        <p:spPr>
          <a:xfrm>
            <a:off x="1260000" y="1234559"/>
            <a:ext cx="684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If you have any further questions or suggestions, please contact: </a:t>
            </a:r>
            <a:endParaRPr lang="de-DE" sz="1800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2B2DD4C-A0E3-4349-81FB-9583B4FD3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948014"/>
            <a:ext cx="9144000" cy="21602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 cap="all" baseline="0">
                <a:solidFill>
                  <a:schemeClr val="tx1"/>
                </a:solidFill>
              </a:defRPr>
            </a:lvl1pPr>
          </a:lstStyle>
          <a:p>
            <a:pPr algn="ctr"/>
            <a:r>
              <a:rPr lang="en" dirty="0"/>
              <a:t>LIGHT MEAsuring SYSTEM | A NEW GENERATION |</a:t>
            </a:r>
            <a:fld id="{02BC7F57-8CE7-4482-B0C2-33AC761B682B}" type="datetimeFigureOut">
              <a:rPr lang="de-DE" smtClean="0"/>
              <a:pPr algn="ctr"/>
              <a:t>26.09.2022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67796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9C978-49C2-4446-8EC4-A4C3F3C8F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LIGHT measuring SYSTEM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731B8D-2D66-4CA9-9EDE-BF4398929D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" dirty="0"/>
              <a:t>Light measurement technology systematically reinvented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4B1F951-590F-4F48-AD37-85D562222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948014"/>
            <a:ext cx="9144000" cy="216024"/>
          </a:xfrm>
        </p:spPr>
        <p:txBody>
          <a:bodyPr/>
          <a:lstStyle/>
          <a:p>
            <a:pPr algn="ctr"/>
            <a:r>
              <a:rPr lang="en" dirty="0"/>
              <a:t>LIGHT MEAsuring SYSTEM | A NEW GENERATION |</a:t>
            </a:r>
            <a:fld id="{B6A4EFC2-6030-4A79-8ECB-EC07977636F0}" type="datetime1">
              <a:rPr lang="de-DE" smtClean="0"/>
              <a:t>26.09.2022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2C18F1-5ADC-4D78-BB0B-DB2D11E8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cap="all"/>
              <a:t>© BY GOSSEN FOTO- UND Lichtmesstechnik</a:t>
            </a:r>
            <a:endParaRPr lang="de-DE" cap="all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C9C29E47-4C5A-470F-AE64-20E899E08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3968624"/>
            <a:ext cx="915751" cy="76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E73AEAA2-6CB0-4E45-BAAF-F69E3574D685}"/>
              </a:ext>
            </a:extLst>
          </p:cNvPr>
          <p:cNvSpPr/>
          <p:nvPr/>
        </p:nvSpPr>
        <p:spPr>
          <a:xfrm>
            <a:off x="7721617" y="4159909"/>
            <a:ext cx="12298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rPr>
              <a:t>Software </a:t>
            </a:r>
            <a:r>
              <a:rPr lang="en" sz="800" b="1" kern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MAVOSOFT</a:t>
            </a:r>
            <a:br>
              <a: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rPr>
            </a:br>
            <a:r>
              <a:rPr kumimoji="0" lang="en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rPr>
              <a:t> </a:t>
            </a:r>
            <a:r>
              <a:rPr kumimoji="0" lang="en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rPr>
              <a:t>Windows</a:t>
            </a:r>
          </a:p>
        </p:txBody>
      </p:sp>
      <p:cxnSp>
        <p:nvCxnSpPr>
          <p:cNvPr id="10" name="Gerade Verbindung 36">
            <a:extLst>
              <a:ext uri="{FF2B5EF4-FFF2-40B4-BE49-F238E27FC236}">
                <a16:creationId xmlns:a16="http://schemas.microsoft.com/office/drawing/2014/main" id="{A2959204-8831-462E-A0DD-0D4FD7F016DD}"/>
              </a:ext>
            </a:extLst>
          </p:cNvPr>
          <p:cNvCxnSpPr/>
          <p:nvPr/>
        </p:nvCxnSpPr>
        <p:spPr>
          <a:xfrm>
            <a:off x="4884814" y="4118760"/>
            <a:ext cx="17094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pic>
        <p:nvPicPr>
          <p:cNvPr id="11" name="Picture 7">
            <a:extLst>
              <a:ext uri="{FF2B5EF4-FFF2-40B4-BE49-F238E27FC236}">
                <a16:creationId xmlns:a16="http://schemas.microsoft.com/office/drawing/2014/main" id="{2786B296-5ACE-4DE3-B791-98D6FDD4B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415" y="3967958"/>
            <a:ext cx="311823" cy="31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792D0AF6-774A-4CBF-B53F-730F3C601194}"/>
              </a:ext>
            </a:extLst>
          </p:cNvPr>
          <p:cNvSpPr/>
          <p:nvPr/>
        </p:nvSpPr>
        <p:spPr>
          <a:xfrm>
            <a:off x="6604264" y="757032"/>
            <a:ext cx="1567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rPr>
              <a:t>Multi-channel measuring system via USB hub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15FEE9F-6C6E-4F49-8EA5-61CA464A23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68" y="1582677"/>
            <a:ext cx="989073" cy="98907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0B7AF47F-F9A0-4489-B30A-B7A6EDEF13F0}"/>
              </a:ext>
            </a:extLst>
          </p:cNvPr>
          <p:cNvSpPr/>
          <p:nvPr/>
        </p:nvSpPr>
        <p:spPr>
          <a:xfrm>
            <a:off x="4133810" y="3543369"/>
            <a:ext cx="58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rPr>
              <a:t>Adapter </a:t>
            </a:r>
            <a:br>
              <a: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rPr>
            </a:br>
            <a:r>
              <a:rPr kumimoji="0" lang="en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rPr>
              <a:t>to USB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7BE23EB-037E-468E-BDCF-3FED626ACE30}"/>
              </a:ext>
            </a:extLst>
          </p:cNvPr>
          <p:cNvSpPr/>
          <p:nvPr/>
        </p:nvSpPr>
        <p:spPr>
          <a:xfrm>
            <a:off x="3872548" y="2687505"/>
            <a:ext cx="15225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rPr>
              <a:t>Serial interface </a:t>
            </a:r>
            <a:br>
              <a: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rPr>
            </a:br>
            <a:r>
              <a:rPr kumimoji="0" lang="en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rPr>
              <a:t>with robust connector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80F8BFE-E24C-4D79-9488-510F0F037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186" y="1125448"/>
            <a:ext cx="395817" cy="118440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DB40297-75BE-4E07-9E98-C69FB9A729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5613" y="1131750"/>
            <a:ext cx="367397" cy="117810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00D9091-1E05-445B-8A6D-9C66E20D46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7911" y="1131750"/>
            <a:ext cx="368066" cy="11772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D2BF90B-24BF-42D4-A19E-FD4A44440B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1248" y="1131750"/>
            <a:ext cx="368066" cy="11772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DCE77B6-3FB8-4AC8-89FE-F00CE9419E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0543" y="4005003"/>
            <a:ext cx="486127" cy="222747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AEB665C4-E83A-4758-84A3-621313AA5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996" y="1131750"/>
            <a:ext cx="224536" cy="720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22796145-9651-4538-A6BF-5CF522ABCB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2380" y="1491750"/>
            <a:ext cx="224536" cy="720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B0D0686D-8CCC-41F0-8A91-8C4097CBD3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9721" y="1851750"/>
            <a:ext cx="224536" cy="720000"/>
          </a:xfrm>
          <a:prstGeom prst="rect">
            <a:avLst/>
          </a:prstGeom>
        </p:spPr>
      </p:pic>
      <p:cxnSp>
        <p:nvCxnSpPr>
          <p:cNvPr id="35" name="Gerade Verbindung 36">
            <a:extLst>
              <a:ext uri="{FF2B5EF4-FFF2-40B4-BE49-F238E27FC236}">
                <a16:creationId xmlns:a16="http://schemas.microsoft.com/office/drawing/2014/main" id="{5B46F0B0-AE49-4FD6-B9F7-87A5114A895C}"/>
              </a:ext>
            </a:extLst>
          </p:cNvPr>
          <p:cNvCxnSpPr/>
          <p:nvPr/>
        </p:nvCxnSpPr>
        <p:spPr>
          <a:xfrm>
            <a:off x="2552010" y="4577990"/>
            <a:ext cx="402434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pic>
        <p:nvPicPr>
          <p:cNvPr id="36" name="Picture 7">
            <a:extLst>
              <a:ext uri="{FF2B5EF4-FFF2-40B4-BE49-F238E27FC236}">
                <a16:creationId xmlns:a16="http://schemas.microsoft.com/office/drawing/2014/main" id="{E3DBB39B-06AE-46C6-A743-95F09C0C2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556" y="4427188"/>
            <a:ext cx="311823" cy="31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B95F9F23-19E1-48C4-A810-86BF4C2B82B6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7117876" y="2679689"/>
            <a:ext cx="10638" cy="128893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pic>
        <p:nvPicPr>
          <p:cNvPr id="38" name="Grafik 37">
            <a:extLst>
              <a:ext uri="{FF2B5EF4-FFF2-40B4-BE49-F238E27FC236}">
                <a16:creationId xmlns:a16="http://schemas.microsoft.com/office/drawing/2014/main" id="{D5DD7B7B-78F1-4A76-B06E-4B5140A7DD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1989" y="3052827"/>
            <a:ext cx="310923" cy="310923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206B8C2B-3A36-4C53-99C3-24A26BFF5124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882938" y="2278063"/>
            <a:ext cx="46800" cy="93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68FF4B3F-A5D2-49CA-ACBA-330B8A4142CB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2814207" y="2283750"/>
            <a:ext cx="46800" cy="93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A1DD7856-D3E9-49CB-A4A6-DD88BE727D8A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3711881" y="2283750"/>
            <a:ext cx="46800" cy="93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54A7F13-7C09-48EE-91EA-E0ABB15D14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75194" y="3204299"/>
            <a:ext cx="128478" cy="23428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BEAA6D0E-45FA-4290-BCE0-0A5995B615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71042" y="3204299"/>
            <a:ext cx="128478" cy="23428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2DE0B54B-1927-4C44-A094-709E32C26B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598" y="3210460"/>
            <a:ext cx="128478" cy="23428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18657DD1-5809-43EB-8177-B40CF7DE62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3671042" y="3438579"/>
            <a:ext cx="128478" cy="23428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6062E878-274E-4A6F-AFBA-FB5B81B841B4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3719241" y="3672859"/>
            <a:ext cx="46800" cy="46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69C91A2C-5B2E-4400-A716-05B28A0B79B1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3930327" y="3882676"/>
            <a:ext cx="46800" cy="46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BC4E3A23-36F4-41B9-B7CD-1F70F3AD5EE7}"/>
              </a:ext>
            </a:extLst>
          </p:cNvPr>
          <p:cNvSpPr/>
          <p:nvPr/>
        </p:nvSpPr>
        <p:spPr>
          <a:xfrm>
            <a:off x="2988000" y="750168"/>
            <a:ext cx="14746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rPr>
              <a:t>One channel measuring system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CA72E8F-F237-432A-8AE3-B0764A9AB96C}"/>
              </a:ext>
            </a:extLst>
          </p:cNvPr>
          <p:cNvSpPr/>
          <p:nvPr/>
        </p:nvSpPr>
        <p:spPr>
          <a:xfrm>
            <a:off x="1188000" y="742952"/>
            <a:ext cx="147462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" sz="800" b="1" kern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Self-sufficient </a:t>
            </a:r>
            <a:r>
              <a:rPr kumimoji="0" lang="en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rPr>
              <a:t>measuring device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8A79187B-6D29-469C-9325-358763A9DDE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36" y="3537401"/>
            <a:ext cx="776144" cy="399874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F62F828A-86BD-40A4-AF0A-3E718DCE4BF6}"/>
              </a:ext>
            </a:extLst>
          </p:cNvPr>
          <p:cNvSpPr/>
          <p:nvPr/>
        </p:nvSpPr>
        <p:spPr>
          <a:xfrm>
            <a:off x="7942037" y="3026059"/>
            <a:ext cx="643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rPr>
              <a:t>Open </a:t>
            </a:r>
            <a:br>
              <a:rPr kumimoji="0" lang="en-US" sz="8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rPr>
            </a:br>
            <a:r>
              <a:rPr kumimoji="0" lang="en-US" sz="8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rPr>
              <a:t>interface </a:t>
            </a:r>
            <a:br>
              <a:rPr kumimoji="0" lang="en-US" sz="8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rPr>
            </a:br>
            <a:r>
              <a:rPr kumimoji="0" lang="en-US" sz="8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rPr>
              <a:t>protocol</a:t>
            </a:r>
            <a:endParaRPr kumimoji="0" lang="en-US" sz="8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itchFamily="34" charset="-128"/>
              <a:cs typeface="Arial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15CC3B3-2E0C-41BB-892C-F4FC7FD7C7C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2067" y="3082593"/>
            <a:ext cx="707929" cy="1592642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69DBB44A-58B0-4C56-8FD0-0513F82D3E96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70" y="2271961"/>
            <a:ext cx="46800" cy="90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8727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D0591-07DF-43BC-848F-9D8BA84E8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LIGHT MEasuring SYSTEM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5B4845-AA38-4C04-8EFA-8CB12C139F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" dirty="0"/>
              <a:t>New area of application – non-destructive testing</a:t>
            </a:r>
            <a:endParaRPr lang="de-DE" b="1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9B2955-D0A7-484F-9057-2CE2B998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cap="all"/>
              <a:t>© BY GOSSEN FOTO- UND Lichtmesstechnik</a:t>
            </a:r>
            <a:endParaRPr lang="de-DE" cap="all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521638F-974F-4D26-A00A-2BA79B560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" dirty="0"/>
              <a:t>LIGHT MEAsuring SYSTEM | A NEW GENERATION |</a:t>
            </a:r>
            <a:fld id="{6FB7ECAB-6B43-4889-ADF7-300964899CF0}" type="datetime1">
              <a:rPr lang="de-DE" smtClean="0"/>
              <a:t>26.09.2022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B2EEB95-156B-AC58-84A1-8B78DE5754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02" y="1591827"/>
            <a:ext cx="4254635" cy="2340260"/>
          </a:xfrm>
          <a:prstGeom prst="rect">
            <a:avLst/>
          </a:prstGeom>
        </p:spPr>
      </p:pic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FDFD2B1D-B8D1-DC5C-16D4-2DBA927DF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9" y="1069283"/>
            <a:ext cx="4356231" cy="3656418"/>
          </a:xfrm>
        </p:spPr>
        <p:txBody>
          <a:bodyPr>
            <a:normAutofit/>
          </a:bodyPr>
          <a:lstStyle/>
          <a:p>
            <a:pPr marL="0" indent="0" hangingPunct="0">
              <a:buClr>
                <a:srgbClr val="C00000"/>
              </a:buClr>
              <a:buNone/>
            </a:pPr>
            <a:r>
              <a:rPr lang="en" sz="900" b="1" dirty="0">
                <a:solidFill>
                  <a:srgbClr val="E53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Fluorescent Penetrant and Magnetic Particle Testing</a:t>
            </a:r>
          </a:p>
          <a:p>
            <a:pPr marL="0" indent="0" hangingPunct="0">
              <a:buClr>
                <a:srgbClr val="C00000"/>
              </a:buClr>
              <a:buNone/>
            </a:pPr>
            <a:endParaRPr lang="de-DE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Combination device for illuminance / irradiance UV-A 365 </a:t>
            </a:r>
            <a:r>
              <a:rPr lang="en" sz="900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 err="1">
                <a:latin typeface="Arial" panose="020B0604020202020204" pitchFamily="34" charset="0"/>
                <a:cs typeface="Arial" panose="020B0604020202020204" pitchFamily="34" charset="0"/>
              </a:rPr>
              <a:t>DAkkS </a:t>
            </a: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calibration certificate for illuminance, irradiance UV-A 365 </a:t>
            </a:r>
            <a:r>
              <a:rPr lang="en" sz="900" dirty="0" err="1">
                <a:latin typeface="Arial" panose="020B0604020202020204" pitchFamily="34" charset="0"/>
                <a:cs typeface="Arial" panose="020B0604020202020204" pitchFamily="34" charset="0"/>
              </a:rPr>
              <a:t>nm </a:t>
            </a: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or illuminance and irradiance UV-A 365 </a:t>
            </a:r>
            <a:r>
              <a:rPr lang="en" sz="900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No downtime over two offset calibrated MAVOPROBE LUX / UVA with one MAVOMASTER. Measuring probe is calibrated independently.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Measuring device and calibration from a single source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Conforms to DIN EN ISO 3059, ASTM E2297-15, DIN 5032-7 class B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Measured value memory for logging the measurement (CSV file)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Fluorescent button labeling for better readability with UV-A</a:t>
            </a: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Shock protection by rubber protective cover</a:t>
            </a:r>
          </a:p>
          <a:p>
            <a:pPr marL="0" indent="0" hangingPunct="0">
              <a:buClr>
                <a:srgbClr val="E53827"/>
              </a:buClr>
            </a:pP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buClr>
                <a:srgbClr val="E53827"/>
              </a:buClr>
              <a:buFont typeface="Wingdings" panose="05000000000000000000" pitchFamily="2" charset="2"/>
              <a:buChar char="§"/>
            </a:pP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Background information </a:t>
            </a:r>
            <a:r>
              <a:rPr lang="en" sz="900" dirty="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UV Measuring Compendium</a:t>
            </a:r>
            <a:endParaRPr lang="de-DE" sz="900" dirty="0">
              <a:solidFill>
                <a:srgbClr val="948A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10605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D0591-07DF-43BC-848F-9D8BA84E8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LIGHT MEasuring SYSTEM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5B4845-AA38-4C04-8EFA-8CB12C139F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" dirty="0"/>
              <a:t>Key SELLING features - MAVO </a:t>
            </a:r>
            <a:r>
              <a:rPr lang="en" b="1" dirty="0"/>
              <a:t>PROBE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75913A0-6015-4CA2-B93E-C2C1F75B8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900" b="1" dirty="0">
                <a:solidFill>
                  <a:srgbClr val="C00000"/>
                </a:solidFill>
              </a:rPr>
              <a:t>STAND-ALONE METER </a:t>
            </a:r>
            <a:r>
              <a:rPr lang="en" sz="900" dirty="0"/>
              <a:t>- Each probe is intelligent, </a:t>
            </a:r>
            <a:br>
              <a:rPr lang="de-DE" sz="900" dirty="0"/>
            </a:br>
            <a:r>
              <a:rPr lang="en" sz="900" dirty="0"/>
              <a:t>balanced and outputs the metric in digital form.</a:t>
            </a:r>
            <a:br>
              <a:rPr lang="de-DE" sz="900" dirty="0"/>
            </a:br>
            <a:endParaRPr lang="de-DE" sz="9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900" b="1" dirty="0">
                <a:solidFill>
                  <a:srgbClr val="C00000"/>
                </a:solidFill>
              </a:rPr>
              <a:t>CLASSIFIED MEASUREMENT </a:t>
            </a:r>
            <a:r>
              <a:rPr lang="en" sz="900" dirty="0"/>
              <a:t>- Each probe is classified according to DIN 5032-7 and meets all the requirements of this standard.</a:t>
            </a:r>
            <a:br>
              <a:rPr lang="de-DE" sz="900" dirty="0"/>
            </a:br>
            <a:endParaRPr lang="de-DE" sz="9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900" b="1" dirty="0">
                <a:solidFill>
                  <a:srgbClr val="C00000"/>
                </a:solidFill>
              </a:rPr>
              <a:t>UNIVERSAL APPLICATION </a:t>
            </a:r>
            <a:r>
              <a:rPr lang="en" sz="900" dirty="0"/>
              <a:t>- Each probe can be operated with a MAVOMASTER as a self-sufficient measuring device. Alternatively, it can be used inexpensively with an optional USB adapter in single or multi-channel measurement systems.</a:t>
            </a:r>
            <a:br>
              <a:rPr lang="de-DE" sz="900" dirty="0"/>
            </a:br>
            <a:endParaRPr lang="de-DE" sz="9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900" b="1" dirty="0">
                <a:solidFill>
                  <a:srgbClr val="C00000"/>
                </a:solidFill>
              </a:rPr>
              <a:t>INDIVIDUAL SYSTEM INTEGRATION </a:t>
            </a:r>
            <a:r>
              <a:rPr lang="en" sz="900" dirty="0"/>
              <a:t>- The open interface protocol for device control and data communication allows integration into your own applications.</a:t>
            </a:r>
            <a:br>
              <a:rPr lang="de-DE" sz="900" dirty="0"/>
            </a:br>
            <a:endParaRPr lang="de-DE" sz="9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900" b="1" dirty="0">
                <a:solidFill>
                  <a:srgbClr val="C00000"/>
                </a:solidFill>
              </a:rPr>
              <a:t>EASY ADAPTATION </a:t>
            </a:r>
            <a:r>
              <a:rPr lang="en" sz="900" dirty="0"/>
              <a:t>- Each probe has a ¼" tripod socket on the back and can be combined with tripods and accessories from the photo sector.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DE" sz="90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6E98522-3AE6-43B5-B47D-7F7CD799A81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900" b="1" dirty="0">
                <a:solidFill>
                  <a:srgbClr val="C00000"/>
                </a:solidFill>
              </a:rPr>
              <a:t>CALIBRATION PROTOCOL INCLUDED </a:t>
            </a:r>
            <a:r>
              <a:rPr lang="en" sz="900" dirty="0"/>
              <a:t>- Each probe is supplied with a calibration protocol with a measured value.</a:t>
            </a:r>
            <a:br>
              <a:rPr lang="de-DE" sz="900" dirty="0"/>
            </a:br>
            <a:endParaRPr lang="de-DE" sz="9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900" b="1" dirty="0">
                <a:solidFill>
                  <a:srgbClr val="C00000"/>
                </a:solidFill>
              </a:rPr>
              <a:t>OPTIONAL CALIBRATION </a:t>
            </a:r>
            <a:r>
              <a:rPr lang="en" sz="900" dirty="0"/>
              <a:t>– Depending on the measured variable, a factory or </a:t>
            </a:r>
            <a:r>
              <a:rPr lang="en" sz="900" dirty="0" err="1"/>
              <a:t>DAkkS calibration certificate can be </a:t>
            </a:r>
            <a:r>
              <a:rPr lang="en" sz="900" dirty="0"/>
              <a:t>issued by the GOSSEN calibration laboratory.</a:t>
            </a:r>
            <a:br>
              <a:rPr lang="de-DE" sz="900" dirty="0"/>
            </a:br>
            <a:endParaRPr lang="de-DE" sz="9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900" b="1" dirty="0">
                <a:solidFill>
                  <a:srgbClr val="C00000"/>
                </a:solidFill>
              </a:rPr>
              <a:t>INDEPENDENT CALIBRATION </a:t>
            </a:r>
            <a:r>
              <a:rPr lang="en" sz="900" dirty="0"/>
              <a:t>- Each probe is calibrated independently and can be easily shipped at a reduced cost.</a:t>
            </a:r>
            <a:br>
              <a:rPr lang="de-DE" sz="900" dirty="0"/>
            </a:br>
            <a:endParaRPr lang="de-DE" sz="9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900" b="1" dirty="0">
                <a:solidFill>
                  <a:srgbClr val="C00000"/>
                </a:solidFill>
              </a:rPr>
              <a:t>SUSTAINABLE DEVICE CONCEPT </a:t>
            </a:r>
            <a:r>
              <a:rPr lang="en" sz="900" dirty="0"/>
              <a:t>- The firmware of the probe can be updated via the USB interface and thus enables future extensions and changes.</a:t>
            </a:r>
            <a:br>
              <a:rPr lang="de-DE" sz="900" dirty="0"/>
            </a:br>
            <a:endParaRPr lang="de-DE" sz="9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900" b="1" dirty="0">
                <a:solidFill>
                  <a:srgbClr val="C00000"/>
                </a:solidFill>
              </a:rPr>
              <a:t>Customized cable length </a:t>
            </a:r>
            <a:r>
              <a:rPr lang="en" sz="900" dirty="0"/>
              <a:t>– The 1.5 m connection cable can be optionally extended with ready-made 3 m, 5 m or 10 m cables.</a:t>
            </a:r>
            <a:br>
              <a:rPr lang="de-DE" sz="900" dirty="0"/>
            </a:br>
            <a:endParaRPr lang="de-DE" sz="9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900" b="1" dirty="0">
                <a:solidFill>
                  <a:srgbClr val="C00000"/>
                </a:solidFill>
              </a:rPr>
              <a:t>EXTERNAL POWER SUPPLY </a:t>
            </a:r>
            <a:r>
              <a:rPr lang="en" sz="900" dirty="0"/>
              <a:t>– Each probe can be powered via the MAVOMASTER basic unit or the USB interface.</a:t>
            </a:r>
            <a:endParaRPr lang="de-DE" sz="900" dirty="0">
              <a:solidFill>
                <a:srgbClr val="0B1F2C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B1F2C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de-DE" sz="9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9B2955-D0A7-484F-9057-2CE2B998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cap="all"/>
              <a:t>© BY GOSSEN FOTO- UND Lichtmesstechnik</a:t>
            </a:r>
            <a:endParaRPr lang="de-DE" cap="all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521638F-974F-4D26-A00A-2BA79B560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" dirty="0"/>
              <a:t>LIGHT MEAsuring SYSTEM | A NEW GENERATION |</a:t>
            </a:r>
            <a:fld id="{6FB7ECAB-6B43-4889-ADF7-300964899CF0}" type="datetime1">
              <a:rPr lang="de-DE" smtClean="0"/>
              <a:t>26.09.2022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192270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D0591-07DF-43BC-848F-9D8BA84E8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LIGHT Measuring SYSTEM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5B4845-AA38-4C04-8EFA-8CB12C139F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" dirty="0"/>
              <a:t>Key SELLING features - MAVO </a:t>
            </a:r>
            <a:r>
              <a:rPr lang="en" b="1" dirty="0"/>
              <a:t>MASTER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75913A0-6015-4CA2-B93E-C2C1F75B8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1000" b="1" dirty="0">
                <a:solidFill>
                  <a:srgbClr val="C00000"/>
                </a:solidFill>
              </a:rPr>
              <a:t>ON-BOARD EVALUATIONS </a:t>
            </a:r>
            <a:r>
              <a:rPr lang="en" sz="1000" dirty="0"/>
              <a:t>– Integrated measurement functions evaluate the measurement results and thus provide on-site evaluations in real time.</a:t>
            </a:r>
            <a:br>
              <a:rPr lang="de-DE" sz="1000" dirty="0"/>
            </a:br>
            <a:endParaRPr lang="de-DE" sz="10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1000" b="1" dirty="0">
                <a:solidFill>
                  <a:srgbClr val="C00000"/>
                </a:solidFill>
              </a:rPr>
              <a:t>INDIVIDUAL CONFIGURATION </a:t>
            </a:r>
            <a:r>
              <a:rPr lang="en" sz="1000" dirty="0"/>
              <a:t>– Existing measurement functions can be freely assigned to function keys F1 and F2.</a:t>
            </a:r>
            <a:br>
              <a:rPr lang="de-DE" sz="1000" dirty="0"/>
            </a:br>
            <a:endParaRPr lang="de-DE" sz="10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1000" b="1" dirty="0">
                <a:solidFill>
                  <a:srgbClr val="C00000"/>
                </a:solidFill>
              </a:rPr>
              <a:t>RELATIVE MEASUREMENT </a:t>
            </a:r>
            <a:r>
              <a:rPr lang="en" sz="1000" dirty="0"/>
              <a:t>- Continuous measurement and display of the absolute measurement quantity - reference value at the start of the measurement mode.</a:t>
            </a:r>
            <a:br>
              <a:rPr lang="de-DE" sz="1000" dirty="0"/>
            </a:br>
            <a:endParaRPr lang="de-DE" sz="10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1000" b="1" dirty="0">
                <a:solidFill>
                  <a:srgbClr val="C00000"/>
                </a:solidFill>
              </a:rPr>
              <a:t>INTEGRAL MEASUREMENT </a:t>
            </a:r>
            <a:r>
              <a:rPr lang="en" sz="1000" dirty="0"/>
              <a:t>– integration of the measured variable over time, display of the integral value and the time interval that has elapsed since activation – determination of the radiation dose.</a:t>
            </a:r>
            <a:br>
              <a:rPr lang="de-DE" sz="1000" dirty="0"/>
            </a:br>
            <a:endParaRPr lang="de-DE" sz="10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1000" b="1" dirty="0">
                <a:solidFill>
                  <a:srgbClr val="C00000"/>
                </a:solidFill>
              </a:rPr>
              <a:t>GRID MEASUREMENT </a:t>
            </a:r>
            <a:r>
              <a:rPr lang="en" sz="1000" dirty="0"/>
              <a:t>- Storage of individual measurement points and continuous calculation of average, minima, maxima, uniformity and non-uniformity - Lighting of workplaces.</a:t>
            </a:r>
            <a:br>
              <a:rPr lang="de-DE" sz="1000" dirty="0"/>
            </a:br>
            <a:endParaRPr lang="de-DE" sz="10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1000" b="1" dirty="0">
                <a:solidFill>
                  <a:srgbClr val="C00000"/>
                </a:solidFill>
              </a:rPr>
              <a:t>RATIO MEASUREMENT B/A </a:t>
            </a:r>
            <a:r>
              <a:rPr lang="en" sz="1000" dirty="0"/>
              <a:t>– Continuous calculation of the ratio of the measured value to the reference value at the start of the measurement function – contrast measurement, luminance distribution.</a:t>
            </a:r>
            <a:br>
              <a:rPr lang="de-DE" sz="1000" dirty="0"/>
            </a:br>
            <a:endParaRPr lang="de-DE" sz="10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1000" b="1" dirty="0">
                <a:solidFill>
                  <a:srgbClr val="C00000"/>
                </a:solidFill>
              </a:rPr>
              <a:t>DEVIATION MEASUREMENT BA </a:t>
            </a:r>
            <a:r>
              <a:rPr lang="en" sz="1000" dirty="0"/>
              <a:t>– Continuous calculation of the relative deviation of the measured value from the reference value at the start of the measurement function – adjustment of luminance, lighting.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6E98522-3AE6-43B5-B47D-7F7CD799A81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1000" b="1" dirty="0">
                <a:solidFill>
                  <a:srgbClr val="C00000"/>
                </a:solidFill>
              </a:rPr>
              <a:t>DEVIATION MEASUREMENT %A </a:t>
            </a:r>
            <a:r>
              <a:rPr lang="en" sz="1000" dirty="0"/>
              <a:t>– Continuous calculation of the percentage deviation of the measured value from the reference value at the start of the measurement function – luminance uniformity, illumination.</a:t>
            </a:r>
            <a:br>
              <a:rPr lang="de-DE" sz="1000" dirty="0"/>
            </a:br>
            <a:endParaRPr lang="de-DE" sz="10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1000" b="1" dirty="0">
                <a:solidFill>
                  <a:srgbClr val="C00000"/>
                </a:solidFill>
              </a:rPr>
              <a:t>DATA LOGGER </a:t>
            </a:r>
            <a:r>
              <a:rPr lang="en" sz="1000" dirty="0"/>
              <a:t>- Continuous recording of the chronological progression of the measured variables. The measurement data are written to a data file at adjustable time intervals.</a:t>
            </a:r>
            <a:br>
              <a:rPr lang="de-DE" sz="1000" dirty="0"/>
            </a:br>
            <a:endParaRPr lang="de-DE" sz="10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1000" b="1" dirty="0">
                <a:solidFill>
                  <a:srgbClr val="C00000"/>
                </a:solidFill>
              </a:rPr>
              <a:t>PEAK </a:t>
            </a:r>
            <a:r>
              <a:rPr lang="en" sz="1000" dirty="0"/>
              <a:t>– detection of minimum, maximum, mean values.</a:t>
            </a:r>
            <a:br>
              <a:rPr lang="de-DE" sz="1000" dirty="0"/>
            </a:br>
            <a:endParaRPr lang="de-DE" sz="10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1000" b="1" dirty="0">
                <a:solidFill>
                  <a:srgbClr val="C00000"/>
                </a:solidFill>
              </a:rPr>
              <a:t>HOLD </a:t>
            </a:r>
            <a:r>
              <a:rPr lang="en" sz="1000" dirty="0"/>
              <a:t>– Freezes the reading display.</a:t>
            </a:r>
            <a:br>
              <a:rPr lang="de-DE" sz="1000" dirty="0"/>
            </a:br>
            <a:endParaRPr lang="de-DE" sz="10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1000" b="1" dirty="0">
                <a:solidFill>
                  <a:srgbClr val="C00000"/>
                </a:solidFill>
              </a:rPr>
              <a:t>MEM </a:t>
            </a:r>
            <a:r>
              <a:rPr lang="en" sz="1000" dirty="0"/>
              <a:t>- Saving and deleting individual readings.</a:t>
            </a:r>
            <a:br>
              <a:rPr lang="de-DE" sz="1000" dirty="0"/>
            </a:br>
            <a:endParaRPr lang="de-DE" sz="10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1000" b="1" dirty="0">
                <a:solidFill>
                  <a:srgbClr val="C00000"/>
                </a:solidFill>
              </a:rPr>
              <a:t>LARGE DATA MEMORY </a:t>
            </a:r>
            <a:r>
              <a:rPr lang="en" sz="1000" dirty="0"/>
              <a:t>- 8 GB, readable via USB, device behaves like an external drive.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endParaRPr lang="de-DE" sz="1000" b="1" dirty="0">
              <a:solidFill>
                <a:srgbClr val="C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" sz="1000" b="1" dirty="0">
                <a:solidFill>
                  <a:srgbClr val="C00000"/>
                </a:solidFill>
              </a:rPr>
              <a:t>UNIVERSAL POWER SUPPLY </a:t>
            </a:r>
            <a:r>
              <a:rPr lang="en" sz="1000" dirty="0">
                <a:solidFill>
                  <a:srgbClr val="0B1F2C"/>
                </a:solidFill>
              </a:rPr>
              <a:t>- battery operation, long-term operation via USB interface with power bank, plug-in power supply or PC interface.</a:t>
            </a:r>
            <a:br>
              <a:rPr lang="de-DE" sz="1000" dirty="0">
                <a:solidFill>
                  <a:srgbClr val="0B1F2C"/>
                </a:solidFill>
              </a:rPr>
            </a:br>
            <a:endParaRPr lang="de-DE" sz="1000" dirty="0">
              <a:solidFill>
                <a:srgbClr val="0B1F2C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" sz="1000" b="1" dirty="0">
                <a:solidFill>
                  <a:srgbClr val="C00000"/>
                </a:solidFill>
              </a:rPr>
              <a:t>COMFORTABLE PROTECTION </a:t>
            </a:r>
            <a:r>
              <a:rPr lang="en" sz="1000" dirty="0">
                <a:solidFill>
                  <a:srgbClr val="0B1F2C"/>
                </a:solidFill>
              </a:rPr>
              <a:t>- Shock protection through optional rubber protective cover with stand for comfortable table operation.</a:t>
            </a:r>
            <a:br>
              <a:rPr lang="de-DE" sz="1000" dirty="0">
                <a:solidFill>
                  <a:srgbClr val="0B1F2C"/>
                </a:solidFill>
              </a:rPr>
            </a:br>
            <a:endParaRPr lang="de-DE" sz="1000" dirty="0">
              <a:solidFill>
                <a:srgbClr val="0B1F2C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" sz="1000" b="1" dirty="0">
                <a:solidFill>
                  <a:srgbClr val="C00000"/>
                </a:solidFill>
              </a:rPr>
              <a:t>OPTIMUM OPERATION </a:t>
            </a:r>
            <a:r>
              <a:rPr lang="en" sz="1000" dirty="0">
                <a:solidFill>
                  <a:srgbClr val="0B1F2C"/>
                </a:solidFill>
              </a:rPr>
              <a:t>- Fluorescent button labeling for UV-A applications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9B2955-D0A7-484F-9057-2CE2B998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cap="all"/>
              <a:t>© BY GOSSEN FOTO- UND Lichtmesstechnik</a:t>
            </a:r>
            <a:endParaRPr lang="de-DE" cap="all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521638F-974F-4D26-A00A-2BA79B560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" dirty="0"/>
              <a:t>LIGHT MEAsuring SYSTEM | A NEW GENERATION |</a:t>
            </a:r>
            <a:fld id="{6FB7ECAB-6B43-4889-ADF7-300964899CF0}" type="datetime1">
              <a:rPr lang="de-DE" smtClean="0"/>
              <a:t>26.09.2022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30737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BD79A-FA81-4060-A1EA-E0BBAC59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MAVOPROBE LUX 5032 C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596C9E-C2FE-4941-A591-E804F8E112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" dirty="0">
                <a:solidFill>
                  <a:srgbClr val="E53827"/>
                </a:solidFill>
              </a:rPr>
              <a:t>Technical specifications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F6B2EE5-FD0B-4751-989C-B97034C0F6A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44008" y="1131590"/>
            <a:ext cx="4283984" cy="3656418"/>
          </a:xfrm>
        </p:spPr>
        <p:txBody>
          <a:bodyPr>
            <a:noAutofit/>
          </a:bodyPr>
          <a:lstStyle/>
          <a:p>
            <a:pPr marL="0" lvl="0" indent="0" defTabSz="719138" fontAlgn="base">
              <a:lnSpc>
                <a:spcPct val="90000"/>
              </a:lnSpc>
              <a:spcAft>
                <a:spcPct val="0"/>
              </a:spcAft>
              <a:buSzTx/>
            </a:pPr>
            <a:r>
              <a:rPr lang="en" sz="900" b="1" dirty="0">
                <a:solidFill>
                  <a:srgbClr val="E53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Photometry - Illuminance</a:t>
            </a:r>
          </a:p>
          <a:p>
            <a:pPr marL="0" lvl="0" indent="0" defTabSz="719138" fontAlgn="base">
              <a:lnSpc>
                <a:spcPct val="90000"/>
              </a:lnSpc>
              <a:spcAft>
                <a:spcPct val="0"/>
              </a:spcAft>
              <a:buSzTx/>
            </a:pPr>
            <a:endParaRPr lang="de-D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		universal for all light sources</a:t>
            </a:r>
          </a:p>
          <a:p>
            <a:pPr lvl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Spectral range (VIS) 		380 nm … 780 nm</a:t>
            </a:r>
            <a:endParaRPr lang="de-D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Illuminance		0.1 lx … 199 990 lx</a:t>
            </a:r>
          </a:p>
          <a:p>
            <a:pPr marL="0" lvl="0" indent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0.01 fc … 19,999 fc</a:t>
            </a:r>
            <a:endParaRPr lang="de-D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		Class C - DIN 5032-7</a:t>
            </a:r>
          </a:p>
          <a:p>
            <a:pPr lvl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		0.1 lx</a:t>
            </a:r>
          </a:p>
          <a:p>
            <a:pPr lvl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dependence 	&lt; 0.1%, temperature compensated</a:t>
            </a:r>
          </a:p>
          <a:p>
            <a:pPr lvl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		</a:t>
            </a:r>
            <a:r>
              <a:rPr lang="en" sz="9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3 % reading </a:t>
            </a:r>
            <a:r>
              <a:rPr lang="en" sz="9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digit</a:t>
            </a:r>
          </a:p>
          <a:p>
            <a:pPr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V(λ) adjustment f1' typically 	f1' &lt; 7.5%</a:t>
            </a:r>
          </a:p>
          <a:p>
            <a:pPr lvl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 – faithful evaluation	f2 </a:t>
            </a:r>
            <a:r>
              <a:rPr lang="en" sz="9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3%</a:t>
            </a:r>
          </a:p>
          <a:p>
            <a:pPr lvl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switching 		lx, fc</a:t>
            </a:r>
            <a:endParaRPr lang="de-D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endParaRPr lang="de-D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</a:pPr>
            <a:r>
              <a:rPr lang="en" sz="900" b="1" dirty="0">
                <a:solidFill>
                  <a:srgbClr val="E53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Photometry - Luminance with Luminance Attachment</a:t>
            </a:r>
          </a:p>
          <a:p>
            <a:pPr marL="0" lvl="0" indent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</a:pPr>
            <a:endParaRPr lang="de-DE" sz="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Luminance 		1 cd/m² … 1 999 900 cd/m²</a:t>
            </a:r>
          </a:p>
          <a:p>
            <a:pPr marL="0" lvl="0" indent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0.1 fL … 199 990 fL </a:t>
            </a:r>
          </a:p>
          <a:p>
            <a:pPr lvl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		no</a:t>
            </a:r>
          </a:p>
          <a:p>
            <a:pPr lvl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		0.1 cd/m²</a:t>
            </a:r>
          </a:p>
          <a:p>
            <a:pPr lvl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		</a:t>
            </a:r>
            <a:r>
              <a:rPr lang="en" sz="9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8% reading </a:t>
            </a:r>
            <a:r>
              <a:rPr lang="en" sz="9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digit</a:t>
            </a:r>
          </a:p>
          <a:p>
            <a:pPr marL="0" lvl="0" indent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- adjusted with probe 	</a:t>
            </a:r>
            <a:r>
              <a:rPr kumimoji="0" lang="en" sz="9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kumimoji="0" lang="en" sz="9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4.5% reading </a:t>
            </a:r>
            <a:r>
              <a:rPr kumimoji="0" lang="en" sz="9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kumimoji="0" lang="en" sz="9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digit</a:t>
            </a:r>
            <a:endParaRPr lang="de-D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switching 		cd/m², fL</a:t>
            </a:r>
            <a:endParaRPr lang="de-D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FA6A510-4428-4C4F-912A-5F9CF645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cap="all"/>
              <a:t>© BY GOSSEN FOTO- UND Lichtmesstechnik</a:t>
            </a:r>
            <a:endParaRPr lang="de-DE" cap="all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2217D76-59EF-4E72-84F3-189E63BB5F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654" y="1347750"/>
            <a:ext cx="783145" cy="28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E0DEDF2-174E-4CB1-B37F-484DE3FB32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43" y="3537858"/>
            <a:ext cx="1036094" cy="92584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4178F89-2264-4D9B-AFD3-CAABA2E207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9368">
            <a:off x="3071424" y="2529877"/>
            <a:ext cx="614958" cy="75073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C0C17CC-733B-4E25-97C9-5C1E29723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29" y="1477277"/>
            <a:ext cx="691161" cy="811040"/>
          </a:xfrm>
          <a:prstGeom prst="rect">
            <a:avLst/>
          </a:prstGeom>
        </p:spPr>
      </p:pic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0A5805D1-82B0-4AAC-8593-EA6A3E080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948014"/>
            <a:ext cx="9144000" cy="21602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 cap="all" baseline="0">
                <a:solidFill>
                  <a:schemeClr val="tx1"/>
                </a:solidFill>
              </a:defRPr>
            </a:lvl1pPr>
          </a:lstStyle>
          <a:p>
            <a:pPr algn="ctr"/>
            <a:r>
              <a:rPr lang="en" dirty="0"/>
              <a:t>LIGHT MEAsuring SYSTEM | A NEW GENERATION |</a:t>
            </a:r>
            <a:fld id="{02BC7F57-8CE7-4482-B0C2-33AC761B682B}" type="datetimeFigureOut">
              <a:rPr lang="de-DE" smtClean="0"/>
              <a:pPr algn="ctr"/>
              <a:t>26.09.2022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411292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BD79A-FA81-4060-A1EA-E0BBAC59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MAVOPROBE LUX 5032 B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596C9E-C2FE-4941-A591-E804F8E112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" dirty="0">
                <a:solidFill>
                  <a:srgbClr val="E53827"/>
                </a:solidFill>
              </a:rPr>
              <a:t>Technical specifications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F6B2EE5-FD0B-4751-989C-B97034C0F6A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44008" y="1131590"/>
            <a:ext cx="4283984" cy="3656418"/>
          </a:xfrm>
        </p:spPr>
        <p:txBody>
          <a:bodyPr>
            <a:noAutofit/>
          </a:bodyPr>
          <a:lstStyle/>
          <a:p>
            <a:pPr marL="0" lvl="0" indent="0" defTabSz="719138" fontAlgn="base">
              <a:lnSpc>
                <a:spcPct val="90000"/>
              </a:lnSpc>
              <a:spcBef>
                <a:spcPts val="216"/>
              </a:spcBef>
              <a:spcAft>
                <a:spcPct val="0"/>
              </a:spcAft>
              <a:buSzTx/>
            </a:pPr>
            <a:r>
              <a:rPr lang="en" sz="900" b="1" dirty="0">
                <a:solidFill>
                  <a:srgbClr val="E53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Photometry - Illuminance</a:t>
            </a:r>
          </a:p>
          <a:p>
            <a:pPr marL="0" lvl="0" indent="0" defTabSz="719138" fontAlgn="base">
              <a:lnSpc>
                <a:spcPct val="90000"/>
              </a:lnSpc>
              <a:spcBef>
                <a:spcPts val="216"/>
              </a:spcBef>
              <a:spcAft>
                <a:spcPct val="0"/>
              </a:spcAft>
              <a:buSzTx/>
            </a:pPr>
            <a:endParaRPr lang="de-D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719138" fontAlgn="base" hangingPunct="0">
              <a:lnSpc>
                <a:spcPct val="90000"/>
              </a:lnSpc>
              <a:spcBef>
                <a:spcPts val="216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		universal for all light sources</a:t>
            </a:r>
          </a:p>
          <a:p>
            <a:pPr lvl="0" defTabSz="719138" fontAlgn="base" hangingPunct="0">
              <a:lnSpc>
                <a:spcPct val="90000"/>
              </a:lnSpc>
              <a:spcBef>
                <a:spcPts val="216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Spectral range (VIS) 		380 nm … 780 nm</a:t>
            </a:r>
            <a:endParaRPr lang="de-D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719138" fontAlgn="base" hangingPunct="0">
              <a:lnSpc>
                <a:spcPct val="90000"/>
              </a:lnSpc>
              <a:spcBef>
                <a:spcPts val="216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Illuminance 		0.001 lx … 199 990 lx</a:t>
            </a:r>
          </a:p>
          <a:p>
            <a:pPr marL="0" lvl="0" indent="0" defTabSz="719138" fontAlgn="base" hangingPunct="0">
              <a:lnSpc>
                <a:spcPct val="90000"/>
              </a:lnSpc>
              <a:spcBef>
                <a:spcPts val="216"/>
              </a:spcBef>
              <a:spcAft>
                <a:spcPct val="0"/>
              </a:spcAft>
              <a:buClr>
                <a:srgbClr val="C00000"/>
              </a:buClr>
              <a:buSzTx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0.001 fc … 19,999 fc</a:t>
            </a:r>
            <a:endParaRPr lang="de-D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719138" fontAlgn="base" hangingPunct="0">
              <a:lnSpc>
                <a:spcPct val="90000"/>
              </a:lnSpc>
              <a:spcBef>
                <a:spcPts val="216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		Class B - DIN 5032-7</a:t>
            </a:r>
          </a:p>
          <a:p>
            <a:pPr lvl="0" defTabSz="719138" fontAlgn="base" hangingPunct="0">
              <a:lnSpc>
                <a:spcPct val="90000"/>
              </a:lnSpc>
              <a:spcBef>
                <a:spcPts val="216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		0.001 lx</a:t>
            </a:r>
          </a:p>
          <a:p>
            <a:pPr defTabSz="719138" fontAlgn="base" hangingPunct="0">
              <a:lnSpc>
                <a:spcPct val="90000"/>
              </a:lnSpc>
              <a:spcBef>
                <a:spcPts val="216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dependence 	&lt; 0.1%, temperature compensated</a:t>
            </a:r>
          </a:p>
          <a:p>
            <a:pPr lvl="0" defTabSz="719138" fontAlgn="base" hangingPunct="0">
              <a:lnSpc>
                <a:spcPct val="90000"/>
              </a:lnSpc>
              <a:spcBef>
                <a:spcPts val="216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		</a:t>
            </a:r>
            <a:r>
              <a:rPr lang="en" sz="9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2.5% reading </a:t>
            </a:r>
            <a:r>
              <a:rPr lang="en" sz="9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digit</a:t>
            </a:r>
          </a:p>
          <a:p>
            <a:pPr lvl="0" defTabSz="719138" fontAlgn="base" hangingPunct="0">
              <a:lnSpc>
                <a:spcPct val="90000"/>
              </a:lnSpc>
              <a:spcBef>
                <a:spcPts val="216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V(λ) adjustment f1' typically 	f1’ &lt; 3%</a:t>
            </a:r>
          </a:p>
          <a:p>
            <a:pPr lvl="0" defTabSz="719138" fontAlgn="base" hangingPunct="0">
              <a:lnSpc>
                <a:spcPct val="90000"/>
              </a:lnSpc>
              <a:spcBef>
                <a:spcPts val="216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 – faithful evaluation 	f2 </a:t>
            </a:r>
            <a:r>
              <a:rPr lang="en" sz="9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2%</a:t>
            </a:r>
          </a:p>
          <a:p>
            <a:pPr lvl="0" defTabSz="719138" fontAlgn="base" hangingPunct="0">
              <a:lnSpc>
                <a:spcPct val="90000"/>
              </a:lnSpc>
              <a:spcBef>
                <a:spcPts val="216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switching 		lx, fc</a:t>
            </a:r>
            <a:endParaRPr lang="de-D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719138" fontAlgn="base" hangingPunct="0">
              <a:lnSpc>
                <a:spcPct val="90000"/>
              </a:lnSpc>
              <a:spcBef>
                <a:spcPts val="216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endParaRPr lang="de-D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719138" fontAlgn="base" hangingPunct="0">
              <a:lnSpc>
                <a:spcPct val="90000"/>
              </a:lnSpc>
              <a:spcBef>
                <a:spcPts val="216"/>
              </a:spcBef>
              <a:spcAft>
                <a:spcPct val="0"/>
              </a:spcAft>
              <a:buClr>
                <a:srgbClr val="C00000"/>
              </a:buClr>
              <a:buSzTx/>
            </a:pPr>
            <a:r>
              <a:rPr lang="en" sz="900" b="1" dirty="0">
                <a:solidFill>
                  <a:srgbClr val="E53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Photometry - Luminance with Luminance Attachment</a:t>
            </a:r>
            <a:endParaRPr lang="de-DE" sz="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719138" fontAlgn="base" hangingPunct="0">
              <a:lnSpc>
                <a:spcPct val="90000"/>
              </a:lnSpc>
              <a:spcBef>
                <a:spcPts val="216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endParaRPr lang="en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719138" fontAlgn="base" hangingPunct="0">
              <a:lnSpc>
                <a:spcPct val="90000"/>
              </a:lnSpc>
              <a:spcBef>
                <a:spcPts val="216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Luminance 		0.01 cd/m² … 1 999 900 cd/m²</a:t>
            </a:r>
          </a:p>
          <a:p>
            <a:pPr marL="0" lvl="0" indent="0" defTabSz="719138" fontAlgn="base" hangingPunct="0">
              <a:lnSpc>
                <a:spcPct val="90000"/>
              </a:lnSpc>
              <a:spcBef>
                <a:spcPts val="216"/>
              </a:spcBef>
              <a:spcAft>
                <a:spcPct val="0"/>
              </a:spcAft>
              <a:buClr>
                <a:srgbClr val="C00000"/>
              </a:buClr>
              <a:buSzTx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0.001 fL … 199 990 fL </a:t>
            </a:r>
          </a:p>
          <a:p>
            <a:pPr lvl="0" defTabSz="719138" fontAlgn="base" hangingPunct="0">
              <a:lnSpc>
                <a:spcPct val="90000"/>
              </a:lnSpc>
              <a:spcBef>
                <a:spcPts val="216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		no</a:t>
            </a:r>
          </a:p>
          <a:p>
            <a:pPr lvl="0" defTabSz="719138" fontAlgn="base" hangingPunct="0">
              <a:lnSpc>
                <a:spcPct val="90000"/>
              </a:lnSpc>
              <a:spcBef>
                <a:spcPts val="216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		0.01 cd/m²</a:t>
            </a:r>
          </a:p>
          <a:p>
            <a:pPr lvl="0" defTabSz="719138" fontAlgn="base" hangingPunct="0">
              <a:lnSpc>
                <a:spcPct val="90000"/>
              </a:lnSpc>
              <a:spcBef>
                <a:spcPts val="216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		</a:t>
            </a:r>
            <a:r>
              <a:rPr lang="en" sz="9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8% reading </a:t>
            </a:r>
            <a:r>
              <a:rPr lang="en" sz="9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digit</a:t>
            </a:r>
          </a:p>
          <a:p>
            <a:pPr marL="0" lvl="0" indent="0" defTabSz="719138" fontAlgn="base" hangingPunct="0">
              <a:lnSpc>
                <a:spcPct val="90000"/>
              </a:lnSpc>
              <a:spcBef>
                <a:spcPts val="216"/>
              </a:spcBef>
              <a:spcAft>
                <a:spcPct val="0"/>
              </a:spcAft>
              <a:buClr>
                <a:srgbClr val="C00000"/>
              </a:buClr>
              <a:buSzTx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- adjusted with probe 	</a:t>
            </a:r>
            <a:r>
              <a:rPr kumimoji="0" lang="en" sz="9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kumimoji="0" lang="en" sz="9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4.5% reading </a:t>
            </a:r>
            <a:r>
              <a:rPr kumimoji="0" lang="en" sz="9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kumimoji="0" lang="en" sz="9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digit</a:t>
            </a:r>
            <a:endParaRPr lang="de-D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719138" fontAlgn="base" hangingPunct="0">
              <a:lnSpc>
                <a:spcPct val="90000"/>
              </a:lnSpc>
              <a:spcBef>
                <a:spcPts val="216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switching 		cd/m², fL</a:t>
            </a:r>
            <a:endParaRPr lang="de-D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FA6A510-4428-4C4F-912A-5F9CF645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cap="all"/>
              <a:t>© BY GOSSEN FOTO- UND Lichtmesstechnik</a:t>
            </a:r>
            <a:endParaRPr lang="de-DE" cap="all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DEDF2-174E-4CB1-B37F-484DE3FB32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43" y="3537858"/>
            <a:ext cx="1036094" cy="92584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4178F89-2264-4D9B-AFD3-CAABA2E20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9368">
            <a:off x="3071424" y="2529877"/>
            <a:ext cx="614958" cy="75073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C0C17CC-733B-4E25-97C9-5C1E297232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29" y="1477277"/>
            <a:ext cx="691161" cy="811040"/>
          </a:xfrm>
          <a:prstGeom prst="rect">
            <a:avLst/>
          </a:prstGeom>
        </p:spPr>
      </p:pic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0056B7CD-9330-4AF2-AEC8-D49E54879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948014"/>
            <a:ext cx="9144000" cy="21602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 cap="all" baseline="0">
                <a:solidFill>
                  <a:schemeClr val="tx1"/>
                </a:solidFill>
              </a:defRPr>
            </a:lvl1pPr>
          </a:lstStyle>
          <a:p>
            <a:pPr algn="ctr"/>
            <a:r>
              <a:rPr lang="en" dirty="0"/>
              <a:t>LIGHT MEAsuring SYSTEM | A NEW GENERATION |</a:t>
            </a:r>
            <a:fld id="{02BC7F57-8CE7-4482-B0C2-33AC761B682B}" type="datetimeFigureOut">
              <a:rPr lang="de-DE" smtClean="0"/>
              <a:pPr algn="ctr"/>
              <a:t>26.09.2022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C95734-3E28-971C-58DA-83E2CE10C9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378" y="1342113"/>
            <a:ext cx="80418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130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BD79A-FA81-4060-A1EA-E0BBAC59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MAVOPROBE MONITOR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596C9E-C2FE-4941-A591-E804F8E112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" dirty="0">
                <a:solidFill>
                  <a:srgbClr val="E53827"/>
                </a:solidFill>
              </a:rPr>
              <a:t>TECHNICAL SPECIFICATIONS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F6B2EE5-FD0B-4751-989C-B97034C0F6A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44008" y="1131590"/>
            <a:ext cx="4283984" cy="3656418"/>
          </a:xfrm>
        </p:spPr>
        <p:txBody>
          <a:bodyPr>
            <a:normAutofit/>
          </a:bodyPr>
          <a:lstStyle/>
          <a:p>
            <a:pPr marL="0" lvl="0" indent="0" defTabSz="719138" fontAlgn="base">
              <a:lnSpc>
                <a:spcPct val="90000"/>
              </a:lnSpc>
              <a:spcAft>
                <a:spcPct val="0"/>
              </a:spcAft>
              <a:buSzTx/>
            </a:pPr>
            <a:r>
              <a:rPr lang="en" sz="900" b="1" dirty="0">
                <a:solidFill>
                  <a:srgbClr val="E53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Photometry - Luminance</a:t>
            </a:r>
            <a:br>
              <a:rPr lang="de-DE" sz="900" b="1" dirty="0">
                <a:solidFill>
                  <a:srgbClr val="E5382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		Universal for all light sources</a:t>
            </a:r>
          </a:p>
          <a:p>
            <a:pPr lvl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Spectral range (VIS) 		380 nm … 780 nm</a:t>
            </a:r>
            <a:endParaRPr lang="de-D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Luminance 		0.001 cd/m² … 19 999 cd/m²</a:t>
            </a:r>
          </a:p>
          <a:p>
            <a:pPr marL="0" lvl="0" indent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0.0001 fL … 19 99 fL</a:t>
            </a:r>
            <a:endParaRPr lang="de-D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		Class B - DIN 5032-7</a:t>
            </a:r>
          </a:p>
          <a:p>
            <a:pPr lvl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		0.001 cd/m²</a:t>
            </a:r>
          </a:p>
          <a:p>
            <a:pPr lvl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dependence 	&lt; 0.1%, temperature compensated</a:t>
            </a:r>
          </a:p>
          <a:p>
            <a:pPr lvl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		</a:t>
            </a:r>
            <a:r>
              <a:rPr lang="en" sz="9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2.5% reading </a:t>
            </a:r>
            <a:r>
              <a:rPr lang="en" sz="9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digit</a:t>
            </a:r>
          </a:p>
          <a:p>
            <a:pPr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V(λ) adjustment f1' typically 	f1' &lt; 3%</a:t>
            </a:r>
          </a:p>
          <a:p>
            <a:pPr lvl="0" defTabSz="719138" fontAlgn="base" hangingPunct="0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switching 		cd/m², fL</a:t>
            </a:r>
            <a:endParaRPr lang="de-D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FA6A510-4428-4C4F-912A-5F9CF645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cap="all"/>
              <a:t>© BY GOSSEN FOTO- UND Lichtmesstechnik</a:t>
            </a:r>
            <a:endParaRPr lang="de-DE" cap="all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DEDF2-174E-4CB1-B37F-484DE3FB32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43" y="3537858"/>
            <a:ext cx="1036094" cy="925840"/>
          </a:xfrm>
          <a:prstGeom prst="rect">
            <a:avLst/>
          </a:prstGeom>
        </p:spPr>
      </p:pic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9CD80B25-E145-48FD-8D91-DE832108E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948014"/>
            <a:ext cx="9144000" cy="21602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 cap="all" baseline="0">
                <a:solidFill>
                  <a:schemeClr val="tx1"/>
                </a:solidFill>
              </a:defRPr>
            </a:lvl1pPr>
          </a:lstStyle>
          <a:p>
            <a:pPr algn="ctr"/>
            <a:r>
              <a:rPr lang="en" dirty="0"/>
              <a:t>LIGHT MEAsuring SYSTEM | A NEW GENERATION |</a:t>
            </a:r>
            <a:fld id="{02BC7F57-8CE7-4482-B0C2-33AC761B682B}" type="datetimeFigureOut">
              <a:rPr lang="de-DE" smtClean="0"/>
              <a:pPr algn="ctr"/>
              <a:t>26.09.2022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F373AE-554D-08C7-4679-BB464E3D37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1347750"/>
            <a:ext cx="87187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8342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BD79A-FA81-4060-A1EA-E0BBAC59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MAVOPROBE LUX / UVA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596C9E-C2FE-4941-A591-E804F8E112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" dirty="0">
                <a:solidFill>
                  <a:srgbClr val="E53827"/>
                </a:solidFill>
              </a:rPr>
              <a:t>Technical specifications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F6B2EE5-FD0B-4751-989C-B97034C0F6A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44008" y="1131590"/>
            <a:ext cx="4283984" cy="3656418"/>
          </a:xfrm>
        </p:spPr>
        <p:txBody>
          <a:bodyPr>
            <a:normAutofit fontScale="92500" lnSpcReduction="10000"/>
          </a:bodyPr>
          <a:lstStyle/>
          <a:p>
            <a:pPr marL="0" indent="0" hangingPunct="0">
              <a:buNone/>
            </a:pPr>
            <a:r>
              <a:rPr lang="en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Photometry - Illuminance</a:t>
            </a:r>
            <a:r>
              <a:rPr lang="en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hangingPunct="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17550" hangingPunct="0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en" sz="1000" dirty="0">
                <a:latin typeface="Arial" panose="020B0604020202020204" pitchFamily="34" charset="0"/>
                <a:cs typeface="Arial" panose="020B0604020202020204" pitchFamily="34" charset="0"/>
              </a:rPr>
              <a:t>Application	Universal for all light sources</a:t>
            </a:r>
          </a:p>
          <a:p>
            <a:pPr hangingPunct="0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en" sz="1000" dirty="0">
                <a:latin typeface="Arial" panose="020B0604020202020204" pitchFamily="34" charset="0"/>
                <a:cs typeface="Arial" panose="020B0604020202020204" pitchFamily="34" charset="0"/>
              </a:rPr>
              <a:t>Spectral range (VIS) 	380 nm … 780 nm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en" sz="1000" dirty="0">
                <a:latin typeface="Arial" panose="020B0604020202020204" pitchFamily="34" charset="0"/>
                <a:cs typeface="Arial" panose="020B0604020202020204" pitchFamily="34" charset="0"/>
              </a:rPr>
              <a:t>Illuminance [lux] 	0.001 lx … 199 990 lx</a:t>
            </a:r>
          </a:p>
          <a:p>
            <a:pPr marL="0" indent="0" hangingPunct="0">
              <a:buClr>
                <a:srgbClr val="C00000"/>
              </a:buClr>
              <a:tabLst>
                <a:tab pos="2152650" algn="l"/>
              </a:tabLst>
            </a:pPr>
            <a:r>
              <a:rPr lang="en" sz="1000" dirty="0">
                <a:latin typeface="Arial" panose="020B0604020202020204" pitchFamily="34" charset="0"/>
                <a:cs typeface="Arial" panose="020B0604020202020204" pitchFamily="34" charset="0"/>
              </a:rPr>
              <a:t>	0.001 fc … 19,999 fc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en" sz="1000" dirty="0">
                <a:latin typeface="Arial" panose="020B0604020202020204" pitchFamily="34" charset="0"/>
                <a:cs typeface="Arial" panose="020B0604020202020204" pitchFamily="34" charset="0"/>
              </a:rPr>
              <a:t>Classification 	Class B DIN 5032-7</a:t>
            </a:r>
          </a:p>
          <a:p>
            <a:pPr hangingPunct="0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en" sz="1000" dirty="0">
                <a:latin typeface="Arial" panose="020B0604020202020204" pitchFamily="34" charset="0"/>
                <a:cs typeface="Arial" panose="020B0604020202020204" pitchFamily="34" charset="0"/>
              </a:rPr>
              <a:t>Resolution 	0.001 lx</a:t>
            </a:r>
          </a:p>
          <a:p>
            <a:pPr hangingPunct="0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en" sz="1000" dirty="0">
                <a:latin typeface="Arial" panose="020B0604020202020204" pitchFamily="34" charset="0"/>
                <a:cs typeface="Arial" panose="020B0604020202020204" pitchFamily="34" charset="0"/>
              </a:rPr>
              <a:t>Temperature dependence 	&lt; 0.1%, temperature compensated</a:t>
            </a:r>
          </a:p>
          <a:p>
            <a:pPr hangingPunct="0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en" sz="1000" dirty="0">
                <a:latin typeface="Arial" panose="020B0604020202020204" pitchFamily="34" charset="0"/>
                <a:cs typeface="Arial" panose="020B0604020202020204" pitchFamily="34" charset="0"/>
              </a:rPr>
              <a:t>Accuracy 	</a:t>
            </a:r>
            <a:r>
              <a:rPr lang="en" sz="1000" u="sng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" sz="1000" dirty="0">
                <a:latin typeface="Arial" panose="020B0604020202020204" pitchFamily="34" charset="0"/>
                <a:cs typeface="Arial" panose="020B0604020202020204" pitchFamily="34" charset="0"/>
              </a:rPr>
              <a:t> 2.5% reading </a:t>
            </a:r>
            <a:r>
              <a:rPr lang="en" sz="1000" u="sng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" sz="1000" dirty="0">
                <a:latin typeface="Arial" panose="020B0604020202020204" pitchFamily="34" charset="0"/>
                <a:cs typeface="Arial" panose="020B0604020202020204" pitchFamily="34" charset="0"/>
              </a:rPr>
              <a:t> 1 digit</a:t>
            </a:r>
          </a:p>
          <a:p>
            <a:pPr hangingPunct="0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en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V(λ) adjustment f1' typically	f1' &lt; 3%</a:t>
            </a:r>
          </a:p>
          <a:p>
            <a:pPr hangingPunct="0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en" sz="1000" dirty="0">
                <a:latin typeface="Arial" panose="020B0604020202020204" pitchFamily="34" charset="0"/>
                <a:cs typeface="Arial" panose="020B0604020202020204" pitchFamily="34" charset="0"/>
              </a:rPr>
              <a:t>cos – faithful evaluation 	f2 </a:t>
            </a:r>
            <a:r>
              <a:rPr lang="en" sz="1000" u="sng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" sz="1000" dirty="0">
                <a:latin typeface="Arial" panose="020B0604020202020204" pitchFamily="34" charset="0"/>
                <a:cs typeface="Arial" panose="020B0604020202020204" pitchFamily="34" charset="0"/>
              </a:rPr>
              <a:t> 2%</a:t>
            </a:r>
          </a:p>
          <a:p>
            <a:pPr hangingPunct="0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en" sz="1000" dirty="0">
                <a:latin typeface="Arial" panose="020B0604020202020204" pitchFamily="34" charset="0"/>
                <a:cs typeface="Arial" panose="020B0604020202020204" pitchFamily="34" charset="0"/>
              </a:rPr>
              <a:t>Unit switching 	lx, fc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2152650" algn="l"/>
              </a:tabLst>
            </a:pP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2152650" algn="l"/>
              </a:tabLst>
            </a:pPr>
            <a:r>
              <a:rPr lang="en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Radiometry – UVA 365nm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2152650" algn="l"/>
              </a:tabLst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en" sz="1000" dirty="0">
                <a:latin typeface="Arial" panose="020B0604020202020204" pitchFamily="34" charset="0"/>
                <a:cs typeface="Arial" panose="020B0604020202020204" pitchFamily="34" charset="0"/>
              </a:rPr>
              <a:t>Application	UV-A emitters 365 nm , NDT, NDT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en" sz="1000" dirty="0">
                <a:latin typeface="Arial" panose="020B0604020202020204" pitchFamily="34" charset="0"/>
                <a:cs typeface="Arial" panose="020B0604020202020204" pitchFamily="34" charset="0"/>
              </a:rPr>
              <a:t>Spectral range (UV-A) 	300 nm … 400 nm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en" sz="1000" dirty="0">
                <a:latin typeface="Arial" panose="020B0604020202020204" pitchFamily="34" charset="0"/>
                <a:cs typeface="Arial" panose="020B0604020202020204" pitchFamily="34" charset="0"/>
              </a:rPr>
              <a:t>Irradiance 	0.01 µW/cm² … 199 990 µW/cm²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en" sz="1000" dirty="0">
                <a:latin typeface="Arial" panose="020B0604020202020204" pitchFamily="34" charset="0"/>
                <a:cs typeface="Arial" panose="020B0604020202020204" pitchFamily="34" charset="0"/>
              </a:rPr>
              <a:t>Resolution 	0.01 µW/cm²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en" sz="1000" dirty="0">
                <a:latin typeface="Arial" panose="020B0604020202020204" pitchFamily="34" charset="0"/>
                <a:cs typeface="Arial" panose="020B0604020202020204" pitchFamily="34" charset="0"/>
              </a:rPr>
              <a:t>Accuracy 	</a:t>
            </a:r>
            <a:r>
              <a:rPr lang="en" sz="1000" u="sng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" sz="1000" dirty="0">
                <a:latin typeface="Arial" panose="020B0604020202020204" pitchFamily="34" charset="0"/>
                <a:cs typeface="Arial" panose="020B0604020202020204" pitchFamily="34" charset="0"/>
              </a:rPr>
              <a:t> 10% reading </a:t>
            </a:r>
            <a:r>
              <a:rPr lang="en" sz="1000" u="sng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" sz="1000" dirty="0">
                <a:latin typeface="Arial" panose="020B0604020202020204" pitchFamily="34" charset="0"/>
                <a:cs typeface="Arial" panose="020B0604020202020204" pitchFamily="34" charset="0"/>
              </a:rPr>
              <a:t> 1 digit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en" sz="1000" dirty="0">
                <a:latin typeface="Arial" panose="020B0604020202020204" pitchFamily="34" charset="0"/>
                <a:cs typeface="Arial" panose="020B0604020202020204" pitchFamily="34" charset="0"/>
              </a:rPr>
              <a:t>cos – faithful evaluation 	f2 </a:t>
            </a:r>
            <a:r>
              <a:rPr lang="en" sz="1000" u="sng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" sz="1000" dirty="0">
                <a:latin typeface="Arial" panose="020B0604020202020204" pitchFamily="34" charset="0"/>
                <a:cs typeface="Arial" panose="020B0604020202020204" pitchFamily="34" charset="0"/>
              </a:rPr>
              <a:t> 2%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2152650" algn="l"/>
              </a:tabLst>
            </a:pPr>
            <a:r>
              <a:rPr lang="en" sz="1000" dirty="0">
                <a:latin typeface="Arial" panose="020B0604020202020204" pitchFamily="34" charset="0"/>
                <a:cs typeface="Arial" panose="020B0604020202020204" pitchFamily="34" charset="0"/>
              </a:rPr>
              <a:t>Standard conformity 	DIN EN ISO 3059, ASTM E2297-15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FA6A510-4428-4C4F-912A-5F9CF645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cap="all"/>
              <a:t>© BY GOSSEN FOTO- UND Lichtmesstechnik</a:t>
            </a:r>
            <a:endParaRPr lang="de-DE" cap="all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C34CC7CB-905E-4C70-B92E-3C10D4AB7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948014"/>
            <a:ext cx="9144000" cy="21602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 cap="all" baseline="0">
                <a:solidFill>
                  <a:schemeClr val="tx1"/>
                </a:solidFill>
              </a:defRPr>
            </a:lvl1pPr>
          </a:lstStyle>
          <a:p>
            <a:pPr algn="ctr"/>
            <a:r>
              <a:rPr lang="en" dirty="0"/>
              <a:t>LIGHT MEAsuring SYSTEM | A NEW GENERATION |</a:t>
            </a:r>
            <a:fld id="{02BC7F57-8CE7-4482-B0C2-33AC761B682B}" type="datetimeFigureOut">
              <a:rPr lang="de-DE" smtClean="0"/>
              <a:pPr algn="ctr"/>
              <a:t>26.09.2022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252D996-9DA9-9DB7-DDD3-78B5579737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51" y="1342113"/>
            <a:ext cx="796837" cy="28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9CB46DC-6FF6-17A1-6D11-8A7BC0DD2B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00" y="1808176"/>
            <a:ext cx="1003157" cy="1915574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7A33FCA6-C7AF-E725-B043-B3D8D61B925A}"/>
              </a:ext>
            </a:extLst>
          </p:cNvPr>
          <p:cNvCxnSpPr>
            <a:cxnSpLocks/>
          </p:cNvCxnSpPr>
          <p:nvPr/>
        </p:nvCxnSpPr>
        <p:spPr>
          <a:xfrm flipH="1">
            <a:off x="3348000" y="3291750"/>
            <a:ext cx="283157" cy="0"/>
          </a:xfrm>
          <a:prstGeom prst="straightConnector1">
            <a:avLst/>
          </a:prstGeom>
          <a:ln w="6350">
            <a:solidFill>
              <a:srgbClr val="948A54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EC87386C-FC81-2F57-6E4B-59BAB1863CD5}"/>
              </a:ext>
            </a:extLst>
          </p:cNvPr>
          <p:cNvCxnSpPr>
            <a:cxnSpLocks/>
          </p:cNvCxnSpPr>
          <p:nvPr/>
        </p:nvCxnSpPr>
        <p:spPr>
          <a:xfrm flipH="1">
            <a:off x="3348000" y="2715750"/>
            <a:ext cx="283157" cy="0"/>
          </a:xfrm>
          <a:prstGeom prst="straightConnector1">
            <a:avLst/>
          </a:prstGeom>
          <a:ln w="6350">
            <a:solidFill>
              <a:srgbClr val="948A54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67B2F0A2-1743-9127-5AC0-D2CF403450FB}"/>
              </a:ext>
            </a:extLst>
          </p:cNvPr>
          <p:cNvCxnSpPr>
            <a:cxnSpLocks/>
          </p:cNvCxnSpPr>
          <p:nvPr/>
        </p:nvCxnSpPr>
        <p:spPr>
          <a:xfrm flipH="1">
            <a:off x="3348000" y="2355750"/>
            <a:ext cx="283157" cy="0"/>
          </a:xfrm>
          <a:prstGeom prst="straightConnector1">
            <a:avLst/>
          </a:prstGeom>
          <a:ln w="6350">
            <a:solidFill>
              <a:srgbClr val="948A54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AB9CBA1-D59E-54C0-46CB-33F503E9E493}"/>
              </a:ext>
            </a:extLst>
          </p:cNvPr>
          <p:cNvCxnSpPr>
            <a:cxnSpLocks/>
          </p:cNvCxnSpPr>
          <p:nvPr/>
        </p:nvCxnSpPr>
        <p:spPr>
          <a:xfrm>
            <a:off x="2556000" y="2724155"/>
            <a:ext cx="292200" cy="0"/>
          </a:xfrm>
          <a:prstGeom prst="straightConnector1">
            <a:avLst/>
          </a:prstGeom>
          <a:ln w="6350">
            <a:solidFill>
              <a:srgbClr val="948A54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D2F13720-0D65-DB52-789C-79DCDF9C564D}"/>
              </a:ext>
            </a:extLst>
          </p:cNvPr>
          <p:cNvCxnSpPr>
            <a:cxnSpLocks/>
          </p:cNvCxnSpPr>
          <p:nvPr/>
        </p:nvCxnSpPr>
        <p:spPr>
          <a:xfrm>
            <a:off x="2556000" y="3435750"/>
            <a:ext cx="432000" cy="0"/>
          </a:xfrm>
          <a:prstGeom prst="straightConnector1">
            <a:avLst/>
          </a:prstGeom>
          <a:ln w="6350">
            <a:solidFill>
              <a:srgbClr val="948A54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A0B0491D-B819-F6B4-5BAF-23781BD15132}"/>
              </a:ext>
            </a:extLst>
          </p:cNvPr>
          <p:cNvCxnSpPr>
            <a:cxnSpLocks/>
          </p:cNvCxnSpPr>
          <p:nvPr/>
        </p:nvCxnSpPr>
        <p:spPr>
          <a:xfrm>
            <a:off x="2556000" y="2479455"/>
            <a:ext cx="504000" cy="138088"/>
          </a:xfrm>
          <a:prstGeom prst="straightConnector1">
            <a:avLst/>
          </a:prstGeom>
          <a:ln w="6350">
            <a:solidFill>
              <a:srgbClr val="948A54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3805C5B7-8051-38CC-EA07-A87D5984766C}"/>
              </a:ext>
            </a:extLst>
          </p:cNvPr>
          <p:cNvSpPr txBox="1"/>
          <p:nvPr/>
        </p:nvSpPr>
        <p:spPr>
          <a:xfrm>
            <a:off x="1980066" y="2288643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600" dirty="0"/>
              <a:t>UV-A 365nm </a:t>
            </a:r>
            <a:br>
              <a:rPr lang="de-DE" sz="600" dirty="0"/>
            </a:br>
            <a:r>
              <a:rPr lang="en" sz="600" dirty="0"/>
              <a:t>filter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C7615EF-E9CA-5CBC-E6A4-A50824C203D3}"/>
              </a:ext>
            </a:extLst>
          </p:cNvPr>
          <p:cNvSpPr txBox="1"/>
          <p:nvPr/>
        </p:nvSpPr>
        <p:spPr>
          <a:xfrm>
            <a:off x="3709873" y="3153250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600" dirty="0"/>
              <a:t>V( λ) </a:t>
            </a:r>
            <a:br>
              <a:rPr lang="de-DE" sz="600" dirty="0"/>
            </a:br>
            <a:r>
              <a:rPr lang="en" sz="600" dirty="0"/>
              <a:t>filter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1C7A150-6AE2-A9C3-0DB1-9F7FD8CC0564}"/>
              </a:ext>
            </a:extLst>
          </p:cNvPr>
          <p:cNvSpPr txBox="1"/>
          <p:nvPr/>
        </p:nvSpPr>
        <p:spPr>
          <a:xfrm>
            <a:off x="3667341" y="2548499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600" dirty="0"/>
              <a:t>UV-A </a:t>
            </a:r>
            <a:br>
              <a:rPr lang="de-DE" sz="600" dirty="0"/>
            </a:br>
            <a:r>
              <a:rPr lang="en" sz="600" dirty="0"/>
              <a:t>mirror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6319A44-D58B-782E-7323-7BB539D3EC72}"/>
              </a:ext>
            </a:extLst>
          </p:cNvPr>
          <p:cNvSpPr txBox="1"/>
          <p:nvPr/>
        </p:nvSpPr>
        <p:spPr>
          <a:xfrm>
            <a:off x="3662585" y="2263417"/>
            <a:ext cx="4507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600" dirty="0"/>
              <a:t>diffuser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100464F-6184-6088-06CB-D0C6A085B605}"/>
              </a:ext>
            </a:extLst>
          </p:cNvPr>
          <p:cNvSpPr txBox="1"/>
          <p:nvPr/>
        </p:nvSpPr>
        <p:spPr>
          <a:xfrm>
            <a:off x="2039376" y="2582751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600" dirty="0"/>
              <a:t>UV-A </a:t>
            </a:r>
            <a:br>
              <a:rPr lang="de-DE" sz="600" dirty="0"/>
            </a:br>
            <a:r>
              <a:rPr lang="en" sz="600" dirty="0"/>
              <a:t>photodiode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18C873B-74E7-B5C4-A3FC-AEC50DDA6351}"/>
              </a:ext>
            </a:extLst>
          </p:cNvPr>
          <p:cNvSpPr txBox="1"/>
          <p:nvPr/>
        </p:nvSpPr>
        <p:spPr>
          <a:xfrm>
            <a:off x="2039376" y="3277339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600" dirty="0"/>
              <a:t>VIS </a:t>
            </a:r>
            <a:br>
              <a:rPr lang="de-DE" sz="600" dirty="0"/>
            </a:br>
            <a:r>
              <a:rPr lang="en" sz="600" dirty="0"/>
              <a:t>photodiode</a:t>
            </a:r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C7C9E806-4E4F-E06A-283F-E85E09D5EBB7}"/>
              </a:ext>
            </a:extLst>
          </p:cNvPr>
          <p:cNvCxnSpPr>
            <a:cxnSpLocks/>
          </p:cNvCxnSpPr>
          <p:nvPr/>
        </p:nvCxnSpPr>
        <p:spPr>
          <a:xfrm flipH="1">
            <a:off x="3347999" y="3003750"/>
            <a:ext cx="283157" cy="0"/>
          </a:xfrm>
          <a:prstGeom prst="straightConnector1">
            <a:avLst/>
          </a:prstGeom>
          <a:ln w="6350">
            <a:solidFill>
              <a:srgbClr val="948A54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2E9FDDA4-84CD-77F0-601E-5AD808BC6F58}"/>
              </a:ext>
            </a:extLst>
          </p:cNvPr>
          <p:cNvSpPr txBox="1"/>
          <p:nvPr/>
        </p:nvSpPr>
        <p:spPr>
          <a:xfrm>
            <a:off x="3652968" y="2875757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600" dirty="0"/>
              <a:t>mirror </a:t>
            </a:r>
            <a:br>
              <a:rPr lang="de-DE" sz="600" dirty="0"/>
            </a:br>
            <a:r>
              <a:rPr lang="en" sz="600" dirty="0" err="1"/>
              <a:t>holder</a:t>
            </a:r>
            <a:endParaRPr lang="de-DE" sz="600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40185925-F2BE-D81D-70E2-AC06ECCED1CF}"/>
              </a:ext>
            </a:extLst>
          </p:cNvPr>
          <p:cNvSpPr txBox="1"/>
          <p:nvPr/>
        </p:nvSpPr>
        <p:spPr>
          <a:xfrm>
            <a:off x="2405184" y="3914562"/>
            <a:ext cx="154882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600" b="1" dirty="0">
                <a:solidFill>
                  <a:srgbClr val="948A54"/>
                </a:solidFill>
              </a:rPr>
              <a:t>Internal structure of the LUX / UVA probe</a:t>
            </a:r>
          </a:p>
        </p:txBody>
      </p:sp>
    </p:spTree>
    <p:extLst>
      <p:ext uri="{BB962C8B-B14F-4D97-AF65-F5344CB8AC3E}">
        <p14:creationId xmlns:p14="http://schemas.microsoft.com/office/powerpoint/2010/main" val="98458005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2015 GMC-I_Praesentation_Master_v01">
  <a:themeElements>
    <a:clrScheme name="GMC Instruments">
      <a:dk1>
        <a:srgbClr val="0B1F2C"/>
      </a:dk1>
      <a:lt1>
        <a:sysClr val="window" lastClr="FFFFFF"/>
      </a:lt1>
      <a:dk2>
        <a:srgbClr val="0B1F2C"/>
      </a:dk2>
      <a:lt2>
        <a:srgbClr val="DDDDDD"/>
      </a:lt2>
      <a:accent1>
        <a:srgbClr val="3FAE2A"/>
      </a:accent1>
      <a:accent2>
        <a:srgbClr val="95D600"/>
      </a:accent2>
      <a:accent3>
        <a:srgbClr val="A3D783"/>
      </a:accent3>
      <a:accent4>
        <a:srgbClr val="71A087"/>
      </a:accent4>
      <a:accent5>
        <a:srgbClr val="4D868E"/>
      </a:accent5>
      <a:accent6>
        <a:srgbClr val="50748A"/>
      </a:accent6>
      <a:hlink>
        <a:srgbClr val="1D5632"/>
      </a:hlink>
      <a:folHlink>
        <a:srgbClr val="FFFFFF"/>
      </a:folHlink>
    </a:clrScheme>
    <a:fontScheme name="GMC Instrum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GMC-I_Praesentation_Master_v01.potx</Template>
  <TotalTime>0</TotalTime>
  <Words>2788</Words>
  <Application>Microsoft Office PowerPoint</Application>
  <PresentationFormat>Bildschirmpräsentation (16:9)</PresentationFormat>
  <Paragraphs>319</Paragraphs>
  <Slides>18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  <vt:variant>
        <vt:lpstr>Zielgruppenorientierte Präsentationen</vt:lpstr>
      </vt:variant>
      <vt:variant>
        <vt:i4>5</vt:i4>
      </vt:variant>
    </vt:vector>
  </HeadingPairs>
  <TitlesOfParts>
    <vt:vector size="29" baseType="lpstr">
      <vt:lpstr>Arial</vt:lpstr>
      <vt:lpstr>Arial Narrow</vt:lpstr>
      <vt:lpstr>Calibri</vt:lpstr>
      <vt:lpstr>HelveticaNeueLT W1G 57 Cn</vt:lpstr>
      <vt:lpstr>Wingdings</vt:lpstr>
      <vt:lpstr>2015 GMC-I_Praesentation_Master_v01</vt:lpstr>
      <vt:lpstr>PowerPoint-Präsentation</vt:lpstr>
      <vt:lpstr>LIGHT measuring SYSTEM</vt:lpstr>
      <vt:lpstr>LIGHT MEasuring SYSTEM</vt:lpstr>
      <vt:lpstr>LIGHT MEasuring SYSTEM</vt:lpstr>
      <vt:lpstr>LIGHT Measuring SYSTEM</vt:lpstr>
      <vt:lpstr>MAVOPROBE LUX 5032 C</vt:lpstr>
      <vt:lpstr>MAVOPROBE LUX 5032 B</vt:lpstr>
      <vt:lpstr>MAVOPROBE MONITOR</vt:lpstr>
      <vt:lpstr>MAVOPROBE LUX / UVA</vt:lpstr>
      <vt:lpstr>MAVOPROBE LUX / UVA</vt:lpstr>
      <vt:lpstr>MAVOMASTER</vt:lpstr>
      <vt:lpstr>MAVOMASTER</vt:lpstr>
      <vt:lpstr>MAVOMASTER</vt:lpstr>
      <vt:lpstr>MAVOMASTER</vt:lpstr>
      <vt:lpstr>MAVOMASTER</vt:lpstr>
      <vt:lpstr>MAVOMASTER</vt:lpstr>
      <vt:lpstr>MAVOMASTER</vt:lpstr>
      <vt:lpstr>PowerPoint-Präsentation</vt:lpstr>
      <vt:lpstr>GF</vt:lpstr>
      <vt:lpstr>VTA</vt:lpstr>
      <vt:lpstr>VKA</vt:lpstr>
      <vt:lpstr>HR</vt:lpstr>
      <vt:lpstr>PM</vt:lpstr>
    </vt:vector>
  </TitlesOfParts>
  <Company>MWI - Metrawatt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Vorlage GOSSEN</dc:title>
  <dc:creator>Klaus-Peter Richter</dc:creator>
  <cp:lastModifiedBy>Klaus-Peter Richter</cp:lastModifiedBy>
  <cp:revision>1533</cp:revision>
  <cp:lastPrinted>2017-03-22T07:45:46Z</cp:lastPrinted>
  <dcterms:created xsi:type="dcterms:W3CDTF">2015-07-31T07:10:25Z</dcterms:created>
  <dcterms:modified xsi:type="dcterms:W3CDTF">2022-09-26T08:20:54Z</dcterms:modified>
</cp:coreProperties>
</file>